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58" r:id="rId4"/>
  </p:sldMasterIdLst>
  <p:notesMasterIdLst>
    <p:notesMasterId r:id="rId8"/>
  </p:notesMasterIdLst>
  <p:sldIdLst>
    <p:sldId id="329" r:id="rId5"/>
    <p:sldId id="324" r:id="rId6"/>
    <p:sldId id="259" r:id="rId7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325" r:id="rId21"/>
    <p:sldId id="277" r:id="rId22"/>
    <p:sldId id="278" r:id="rId23"/>
    <p:sldId id="280" r:id="rId24"/>
    <p:sldId id="281" r:id="rId25"/>
    <p:sldId id="282" r:id="rId26"/>
    <p:sldId id="284" r:id="rId27"/>
    <p:sldId id="285" r:id="rId28"/>
    <p:sldId id="287" r:id="rId29"/>
    <p:sldId id="326" r:id="rId30"/>
    <p:sldId id="288" r:id="rId31"/>
    <p:sldId id="289" r:id="rId32"/>
    <p:sldId id="291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5" r:id="rId43"/>
    <p:sldId id="306" r:id="rId44"/>
    <p:sldId id="307" r:id="rId45"/>
    <p:sldId id="310" r:id="rId46"/>
    <p:sldId id="327" r:id="rId47"/>
    <p:sldId id="313" r:id="rId48"/>
    <p:sldId id="314" r:id="rId49"/>
    <p:sldId id="315" r:id="rId50"/>
    <p:sldId id="316" r:id="rId51"/>
    <p:sldId id="317" r:id="rId52"/>
    <p:sldId id="328" r:id="rId53"/>
    <p:sldId id="318" r:id="rId54"/>
    <p:sldId id="319" r:id="rId55"/>
    <p:sldId id="320" r:id="rId56"/>
    <p:sldId id="321" r:id="rId57"/>
  </p:sldIdLst>
  <p:sldSz cx="12167870" cy="68402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100" d="100"/>
          <a:sy n="100" d="100"/>
        </p:scale>
        <p:origin x="-9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customXml" Target="../customXml/item39.xml"/><Relationship Id="rId98" Type="http://schemas.openxmlformats.org/officeDocument/2006/relationships/customXml" Target="../customXml/item38.xml"/><Relationship Id="rId97" Type="http://schemas.openxmlformats.org/officeDocument/2006/relationships/customXml" Target="../customXml/item37.xml"/><Relationship Id="rId96" Type="http://schemas.openxmlformats.org/officeDocument/2006/relationships/customXml" Target="../customXml/item36.xml"/><Relationship Id="rId95" Type="http://schemas.openxmlformats.org/officeDocument/2006/relationships/customXml" Target="../customXml/item35.xml"/><Relationship Id="rId94" Type="http://schemas.openxmlformats.org/officeDocument/2006/relationships/customXml" Target="../customXml/item34.xml"/><Relationship Id="rId93" Type="http://schemas.openxmlformats.org/officeDocument/2006/relationships/customXml" Target="../customXml/item33.xml"/><Relationship Id="rId92" Type="http://schemas.openxmlformats.org/officeDocument/2006/relationships/customXml" Target="../customXml/item32.xml"/><Relationship Id="rId91" Type="http://schemas.openxmlformats.org/officeDocument/2006/relationships/customXml" Target="../customXml/item31.xml"/><Relationship Id="rId90" Type="http://schemas.openxmlformats.org/officeDocument/2006/relationships/customXml" Target="../customXml/item30.xml"/><Relationship Id="rId9" Type="http://schemas.openxmlformats.org/officeDocument/2006/relationships/slide" Target="slides/slide4.xml"/><Relationship Id="rId89" Type="http://schemas.openxmlformats.org/officeDocument/2006/relationships/customXml" Target="../customXml/item29.xml"/><Relationship Id="rId88" Type="http://schemas.openxmlformats.org/officeDocument/2006/relationships/customXml" Target="../customXml/item28.xml"/><Relationship Id="rId87" Type="http://schemas.openxmlformats.org/officeDocument/2006/relationships/customXml" Target="../customXml/item27.xml"/><Relationship Id="rId86" Type="http://schemas.openxmlformats.org/officeDocument/2006/relationships/customXml" Target="../customXml/item26.xml"/><Relationship Id="rId85" Type="http://schemas.openxmlformats.org/officeDocument/2006/relationships/customXml" Target="../customXml/item25.xml"/><Relationship Id="rId84" Type="http://schemas.openxmlformats.org/officeDocument/2006/relationships/customXml" Target="../customXml/item24.xml"/><Relationship Id="rId83" Type="http://schemas.openxmlformats.org/officeDocument/2006/relationships/customXml" Target="../customXml/item23.xml"/><Relationship Id="rId82" Type="http://schemas.openxmlformats.org/officeDocument/2006/relationships/customXml" Target="../customXml/item22.xml"/><Relationship Id="rId81" Type="http://schemas.openxmlformats.org/officeDocument/2006/relationships/customXml" Target="../customXml/item21.xml"/><Relationship Id="rId80" Type="http://schemas.openxmlformats.org/officeDocument/2006/relationships/customXml" Target="../customXml/item20.xml"/><Relationship Id="rId8" Type="http://schemas.openxmlformats.org/officeDocument/2006/relationships/notesMaster" Target="notesMasters/notesMaster1.xml"/><Relationship Id="rId79" Type="http://schemas.openxmlformats.org/officeDocument/2006/relationships/customXml" Target="../customXml/item19.xml"/><Relationship Id="rId78" Type="http://schemas.openxmlformats.org/officeDocument/2006/relationships/customXml" Target="../customXml/item18.xml"/><Relationship Id="rId77" Type="http://schemas.openxmlformats.org/officeDocument/2006/relationships/customXml" Target="../customXml/item17.xml"/><Relationship Id="rId76" Type="http://schemas.openxmlformats.org/officeDocument/2006/relationships/customXml" Target="../customXml/item16.xml"/><Relationship Id="rId75" Type="http://schemas.openxmlformats.org/officeDocument/2006/relationships/customXml" Target="../customXml/item15.xml"/><Relationship Id="rId74" Type="http://schemas.openxmlformats.org/officeDocument/2006/relationships/customXml" Target="../customXml/item14.xml"/><Relationship Id="rId73" Type="http://schemas.openxmlformats.org/officeDocument/2006/relationships/customXml" Target="../customXml/item13.xml"/><Relationship Id="rId72" Type="http://schemas.openxmlformats.org/officeDocument/2006/relationships/customXml" Target="../customXml/item12.xml"/><Relationship Id="rId71" Type="http://schemas.openxmlformats.org/officeDocument/2006/relationships/customXml" Target="../customXml/item11.xml"/><Relationship Id="rId70" Type="http://schemas.openxmlformats.org/officeDocument/2006/relationships/customXml" Target="../customXml/item10.xml"/><Relationship Id="rId7" Type="http://schemas.openxmlformats.org/officeDocument/2006/relationships/slide" Target="slides/slide3.xml"/><Relationship Id="rId69" Type="http://schemas.openxmlformats.org/officeDocument/2006/relationships/customXml" Target="../customXml/item9.xml"/><Relationship Id="rId68" Type="http://schemas.openxmlformats.org/officeDocument/2006/relationships/customXml" Target="../customXml/item8.xml"/><Relationship Id="rId67" Type="http://schemas.openxmlformats.org/officeDocument/2006/relationships/customXml" Target="../customXml/item7.xml"/><Relationship Id="rId66" Type="http://schemas.openxmlformats.org/officeDocument/2006/relationships/customXml" Target="../customXml/item6.xml"/><Relationship Id="rId65" Type="http://schemas.openxmlformats.org/officeDocument/2006/relationships/customXml" Target="../customXml/item5.xml"/><Relationship Id="rId64" Type="http://schemas.openxmlformats.org/officeDocument/2006/relationships/customXml" Target="../customXml/item4.xml"/><Relationship Id="rId63" Type="http://schemas.openxmlformats.org/officeDocument/2006/relationships/customXml" Target="../customXml/item3.xml"/><Relationship Id="rId62" Type="http://schemas.openxmlformats.org/officeDocument/2006/relationships/customXml" Target="../customXml/item2.xml"/><Relationship Id="rId61" Type="http://schemas.openxmlformats.org/officeDocument/2006/relationships/customXml" Target="../customXml/item1.xml"/><Relationship Id="rId60" Type="http://schemas.openxmlformats.org/officeDocument/2006/relationships/tableStyles" Target="tableStyles.xml"/><Relationship Id="rId6" Type="http://schemas.openxmlformats.org/officeDocument/2006/relationships/slide" Target="slides/slide2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7" Type="http://schemas.openxmlformats.org/officeDocument/2006/relationships/customXml" Target="../customXml/item47.xml"/><Relationship Id="rId106" Type="http://schemas.openxmlformats.org/officeDocument/2006/relationships/customXml" Target="../customXml/item46.xml"/><Relationship Id="rId105" Type="http://schemas.openxmlformats.org/officeDocument/2006/relationships/customXml" Target="../customXml/item45.xml"/><Relationship Id="rId104" Type="http://schemas.openxmlformats.org/officeDocument/2006/relationships/customXml" Target="../customXml/item44.xml"/><Relationship Id="rId103" Type="http://schemas.openxmlformats.org/officeDocument/2006/relationships/customXml" Target="../customXml/item43.xml"/><Relationship Id="rId102" Type="http://schemas.openxmlformats.org/officeDocument/2006/relationships/customXml" Target="../customXml/item42.xml"/><Relationship Id="rId101" Type="http://schemas.openxmlformats.org/officeDocument/2006/relationships/customXml" Target="../customXml/item41.xml"/><Relationship Id="rId100" Type="http://schemas.openxmlformats.org/officeDocument/2006/relationships/customXml" Target="../customXml/item40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1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image" Target="../media/image39.wmf"/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0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" Target="../slides/slide1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4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24" Type="http://schemas.openxmlformats.org/officeDocument/2006/relationships/notesSlide" Target="../notesSlides/notesSlide8.xml"/><Relationship Id="rId23" Type="http://schemas.openxmlformats.org/officeDocument/2006/relationships/vmlDrawing" Target="../drawings/vmlDrawing7.v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42.jpeg"/><Relationship Id="rId20" Type="http://schemas.openxmlformats.org/officeDocument/2006/relationships/image" Target="../media/image41.wmf"/><Relationship Id="rId2" Type="http://schemas.openxmlformats.org/officeDocument/2006/relationships/image" Target="../media/image32.wmf"/><Relationship Id="rId19" Type="http://schemas.openxmlformats.org/officeDocument/2006/relationships/oleObject" Target="../embeddings/oleObject31.bin"/><Relationship Id="rId18" Type="http://schemas.openxmlformats.org/officeDocument/2006/relationships/image" Target="../media/image40.wmf"/><Relationship Id="rId17" Type="http://schemas.openxmlformats.org/officeDocument/2006/relationships/oleObject" Target="../embeddings/oleObject30.bin"/><Relationship Id="rId16" Type="http://schemas.openxmlformats.org/officeDocument/2006/relationships/image" Target="../media/image39.wmf"/><Relationship Id="rId15" Type="http://schemas.openxmlformats.org/officeDocument/2006/relationships/oleObject" Target="../embeddings/oleObject29.bin"/><Relationship Id="rId14" Type="http://schemas.openxmlformats.org/officeDocument/2006/relationships/image" Target="../media/image38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1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9.wmf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5.bin"/><Relationship Id="rId3" Type="http://schemas.openxmlformats.org/officeDocument/2006/relationships/image" Target="../media/image47.wmf"/><Relationship Id="rId2" Type="http://schemas.openxmlformats.org/officeDocument/2006/relationships/oleObject" Target="../embeddings/oleObject34.bin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wmf"/><Relationship Id="rId1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55.wmf"/><Relationship Id="rId11" Type="http://schemas.openxmlformats.org/officeDocument/2006/relationships/notesSlide" Target="../notesSlides/notesSlide17.xml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4.bin"/><Relationship Id="rId3" Type="http://schemas.openxmlformats.org/officeDocument/2006/relationships/image" Target="../media/image60.wmf"/><Relationship Id="rId2" Type="http://schemas.openxmlformats.org/officeDocument/2006/relationships/oleObject" Target="../embeddings/oleObject43.bin"/><Relationship Id="rId1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48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62.wmf"/><Relationship Id="rId17" Type="http://schemas.openxmlformats.org/officeDocument/2006/relationships/notesSlide" Target="../notesSlides/notesSlide19.xml"/><Relationship Id="rId16" Type="http://schemas.openxmlformats.org/officeDocument/2006/relationships/vmlDrawing" Target="../drawings/vmlDrawing14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8.wmf"/><Relationship Id="rId13" Type="http://schemas.openxmlformats.org/officeDocument/2006/relationships/oleObject" Target="../embeddings/oleObject51.bin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50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3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70.jpeg"/><Relationship Id="rId11" Type="http://schemas.openxmlformats.org/officeDocument/2006/relationships/notesSlide" Target="../notesSlides/notesSlide20.xml"/><Relationship Id="rId10" Type="http://schemas.openxmlformats.org/officeDocument/2006/relationships/vmlDrawing" Target="../drawings/vmlDrawing15.vml"/><Relationship Id="rId1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1.wmf"/><Relationship Id="rId7" Type="http://schemas.openxmlformats.org/officeDocument/2006/relationships/oleObject" Target="../embeddings/oleObject60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9.w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78.wmf"/><Relationship Id="rId11" Type="http://schemas.openxmlformats.org/officeDocument/2006/relationships/notesSlide" Target="../notesSlides/notesSlide22.xml"/><Relationship Id="rId10" Type="http://schemas.openxmlformats.org/officeDocument/2006/relationships/vmlDrawing" Target="../drawings/vmlDrawing17.vml"/><Relationship Id="rId1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4.jpeg"/><Relationship Id="rId2" Type="http://schemas.openxmlformats.org/officeDocument/2006/relationships/image" Target="../media/image83.wmf"/><Relationship Id="rId1" Type="http://schemas.openxmlformats.org/officeDocument/2006/relationships/oleObject" Target="../embeddings/oleObject61.bin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vmlDrawing" Target="../drawings/vmlDrawing19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6.jpeg"/><Relationship Id="rId2" Type="http://schemas.openxmlformats.org/officeDocument/2006/relationships/image" Target="../media/image85.wmf"/><Relationship Id="rId1" Type="http://schemas.openxmlformats.org/officeDocument/2006/relationships/oleObject" Target="../embeddings/oleObject6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8.wmf"/><Relationship Id="rId1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0.wmf"/><Relationship Id="rId2" Type="http://schemas.openxmlformats.org/officeDocument/2006/relationships/oleObject" Target="../embeddings/oleObject64.bin"/><Relationship Id="rId1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68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67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66.bin"/><Relationship Id="rId3" Type="http://schemas.openxmlformats.org/officeDocument/2006/relationships/image" Target="../media/image97.wmf"/><Relationship Id="rId2" Type="http://schemas.openxmlformats.org/officeDocument/2006/relationships/oleObject" Target="../embeddings/oleObject65.bin"/><Relationship Id="rId14" Type="http://schemas.openxmlformats.org/officeDocument/2006/relationships/notesSlide" Target="../notesSlides/notesSlide30.xml"/><Relationship Id="rId13" Type="http://schemas.openxmlformats.org/officeDocument/2006/relationships/vmlDrawing" Target="../drawings/vmlDrawing22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69.bin"/><Relationship Id="rId1" Type="http://schemas.openxmlformats.org/officeDocument/2006/relationships/image" Target="../media/image96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102.wmf"/><Relationship Id="rId1" Type="http://schemas.openxmlformats.org/officeDocument/2006/relationships/oleObject" Target="../embeddings/oleObject70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108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06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105.wmf"/><Relationship Id="rId17" Type="http://schemas.openxmlformats.org/officeDocument/2006/relationships/notesSlide" Target="../notesSlides/notesSlide32.xml"/><Relationship Id="rId16" Type="http://schemas.openxmlformats.org/officeDocument/2006/relationships/vmlDrawing" Target="../drawings/vmlDrawing24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11.wmf"/><Relationship Id="rId13" Type="http://schemas.openxmlformats.org/officeDocument/2006/relationships/oleObject" Target="../embeddings/oleObject79.bin"/><Relationship Id="rId12" Type="http://schemas.openxmlformats.org/officeDocument/2006/relationships/image" Target="../media/image110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109.wmf"/><Relationship Id="rId1" Type="http://schemas.openxmlformats.org/officeDocument/2006/relationships/oleObject" Target="../embeddings/oleObject7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3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7.jpeg"/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9.wmf"/><Relationship Id="rId1" Type="http://schemas.openxmlformats.org/officeDocument/2006/relationships/oleObject" Target="../embeddings/oleObject80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21.w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120.wmf"/><Relationship Id="rId11" Type="http://schemas.openxmlformats.org/officeDocument/2006/relationships/notesSlide" Target="../notesSlides/notesSlide38.xml"/><Relationship Id="rId10" Type="http://schemas.openxmlformats.org/officeDocument/2006/relationships/vmlDrawing" Target="../drawings/vmlDrawing26.vml"/><Relationship Id="rId1" Type="http://schemas.openxmlformats.org/officeDocument/2006/relationships/oleObject" Target="../embeddings/oleObject8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4.jpe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5.wmf"/><Relationship Id="rId1" Type="http://schemas.openxmlformats.org/officeDocument/2006/relationships/oleObject" Target="../embeddings/oleObject85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1.xml"/><Relationship Id="rId8" Type="http://schemas.openxmlformats.org/officeDocument/2006/relationships/vmlDrawing" Target="../drawings/vmlDrawing2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27.wmf"/><Relationship Id="rId3" Type="http://schemas.openxmlformats.org/officeDocument/2006/relationships/oleObject" Target="../embeddings/oleObject87.bin"/><Relationship Id="rId2" Type="http://schemas.openxmlformats.org/officeDocument/2006/relationships/image" Target="../media/image126.wmf"/><Relationship Id="rId1" Type="http://schemas.openxmlformats.org/officeDocument/2006/relationships/oleObject" Target="../embeddings/oleObject86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9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2.wmf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90.bin"/><Relationship Id="rId3" Type="http://schemas.openxmlformats.org/officeDocument/2006/relationships/image" Target="../media/image130.wmf"/><Relationship Id="rId2" Type="http://schemas.openxmlformats.org/officeDocument/2006/relationships/oleObject" Target="../embeddings/oleObject89.bin"/><Relationship Id="rId10" Type="http://schemas.openxmlformats.org/officeDocument/2006/relationships/notesSlide" Target="../notesSlides/notesSlide42.xml"/><Relationship Id="rId1" Type="http://schemas.openxmlformats.org/officeDocument/2006/relationships/image" Target="../media/image129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4.jpeg"/><Relationship Id="rId1" Type="http://schemas.openxmlformats.org/officeDocument/2006/relationships/image" Target="../media/image1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4.xml"/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5.wmf"/><Relationship Id="rId1" Type="http://schemas.openxmlformats.org/officeDocument/2006/relationships/oleObject" Target="../embeddings/oleObject9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5.xml"/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7.wmf"/><Relationship Id="rId3" Type="http://schemas.openxmlformats.org/officeDocument/2006/relationships/oleObject" Target="../embeddings/oleObject94.bin"/><Relationship Id="rId2" Type="http://schemas.openxmlformats.org/officeDocument/2006/relationships/image" Target="../media/image136.wmf"/><Relationship Id="rId1" Type="http://schemas.openxmlformats.org/officeDocument/2006/relationships/oleObject" Target="../embeddings/oleObject93.bin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6.xml"/><Relationship Id="rId5" Type="http://schemas.openxmlformats.org/officeDocument/2006/relationships/vmlDrawing" Target="../drawings/vmlDrawing3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9.wmf"/><Relationship Id="rId2" Type="http://schemas.openxmlformats.org/officeDocument/2006/relationships/oleObject" Target="../embeddings/oleObject95.bin"/><Relationship Id="rId1" Type="http://schemas.openxmlformats.org/officeDocument/2006/relationships/image" Target="../media/image138.jpeg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7.xml"/><Relationship Id="rId5" Type="http://schemas.openxmlformats.org/officeDocument/2006/relationships/vmlDrawing" Target="../drawings/vmlDrawing3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1.wmf"/><Relationship Id="rId2" Type="http://schemas.openxmlformats.org/officeDocument/2006/relationships/oleObject" Target="../embeddings/oleObject96.bin"/><Relationship Id="rId1" Type="http://schemas.openxmlformats.org/officeDocument/2006/relationships/image" Target="../media/image14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3.w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18.wmf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26.jpeg"/><Relationship Id="rId16" Type="http://schemas.openxmlformats.org/officeDocument/2006/relationships/image" Target="../media/image25.wmf"/><Relationship Id="rId15" Type="http://schemas.openxmlformats.org/officeDocument/2006/relationships/oleObject" Target="../embeddings/oleObject17.bin"/><Relationship Id="rId14" Type="http://schemas.openxmlformats.org/officeDocument/2006/relationships/image" Target="../media/image24.wmf"/><Relationship Id="rId13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8.bin"/><Relationship Id="rId12" Type="http://schemas.openxmlformats.org/officeDocument/2006/relationships/notesSlide" Target="../notesSlides/notesSlide7.xm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390" y="2124361"/>
            <a:ext cx="2121315" cy="162877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631630" cy="85915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光</a:t>
            </a:r>
            <a:endParaRPr lang="zh-CN" altLang="en-US" sz="5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0" y="3501390"/>
            <a:ext cx="445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主讲：小瑞老师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故鱼缸移动的距离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的范围为7.3 cm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9.3 cm。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(3)光垂直射出水面是入射角与折射角均为0的特殊折射现象,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。光在水中传播的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,光从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点传播到水面的最短时间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5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,联立可解得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4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点正上方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附近观察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点的光路图如图丙所示,图中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β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都比较小,由折射定律得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7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,由几何关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系得∠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β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675" kern="0" spc="212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675" kern="0" spc="235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5310" kern="0" spc="-110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675" kern="0" spc="115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点正上方附近看到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点的深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76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090" kern="0" spc="2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5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4950" kern="0" spc="329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387213" y="186750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7213" y="186750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12843" y="1867503"/>
          <a:ext cx="32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8534400" imgH="17373600" progId="Equation.DSMT4">
                  <p:embed/>
                </p:oleObj>
              </mc:Choice>
              <mc:Fallback>
                <p:oleObj name="Equation" r:id="rId3" imgW="8534400" imgH="17373600" progId="Equation.DSMT4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2843" y="1867503"/>
                        <a:ext cx="323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300783" y="1867503"/>
          <a:ext cx="4476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1887200" imgH="17373600" progId="Equation.DSMT4">
                  <p:embed/>
                </p:oleObj>
              </mc:Choice>
              <mc:Fallback>
                <p:oleObj name="Equation" r:id="rId5" imgW="11887200" imgH="17373600" progId="Equation.DSMT4">
                  <p:embed/>
                  <p:pic>
                    <p:nvPicPr>
                      <p:cNvPr id="0" name="图片 71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0783" y="1867503"/>
                        <a:ext cx="4476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719049" y="2568716"/>
          <a:ext cx="6096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6154400" imgH="17373600" progId="Equation.DSMT4">
                  <p:embed/>
                </p:oleObj>
              </mc:Choice>
              <mc:Fallback>
                <p:oleObj name="Equation" r:id="rId7" imgW="16154400" imgH="17373600" progId="Equation.DSMT4">
                  <p:embed/>
                  <p:pic>
                    <p:nvPicPr>
                      <p:cNvPr id="0" name="图片 71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9049" y="2568716"/>
                        <a:ext cx="6096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357373" y="3638897"/>
          <a:ext cx="6096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16154400" imgH="17373600" progId="Equation.DSMT4">
                  <p:embed/>
                </p:oleObj>
              </mc:Choice>
              <mc:Fallback>
                <p:oleObj name="Equation" r:id="rId9" imgW="16154400" imgH="17373600" progId="Equation.DSMT4">
                  <p:embed/>
                  <p:pic>
                    <p:nvPicPr>
                      <p:cNvPr id="0" name="图片 717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7373" y="3638897"/>
                        <a:ext cx="6096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139546" y="3638897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16764000" imgH="17373600" progId="Equation.DSMT4">
                  <p:embed/>
                </p:oleObj>
              </mc:Choice>
              <mc:Fallback>
                <p:oleObj name="Equation" r:id="rId11" imgW="16764000" imgH="17373600" progId="Equation.DSMT4">
                  <p:embed/>
                  <p:pic>
                    <p:nvPicPr>
                      <p:cNvPr id="0" name="图片 71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39546" y="3638897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950295" y="3343734"/>
          <a:ext cx="533399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14020800" imgH="34442400" progId="Equation.DSMT4">
                  <p:embed/>
                </p:oleObj>
              </mc:Choice>
              <mc:Fallback>
                <p:oleObj name="Equation" r:id="rId13" imgW="14020800" imgH="34442400" progId="Equation.DSMT4">
                  <p:embed/>
                  <p:pic>
                    <p:nvPicPr>
                      <p:cNvPr id="0" name="图片 71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0295" y="3343734"/>
                        <a:ext cx="533399" cy="1304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656268" y="3638897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12801600" imgH="17373600" progId="Equation.DSMT4">
                  <p:embed/>
                </p:oleObj>
              </mc:Choice>
              <mc:Fallback>
                <p:oleObj name="Equation" r:id="rId15" imgW="12801600" imgH="17373600" progId="Equation.DSMT4">
                  <p:embed/>
                  <p:pic>
                    <p:nvPicPr>
                      <p:cNvPr id="0" name="图片 717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6268" y="3638897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725845" y="4590922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7" imgW="10972800" imgH="17373600" progId="Equation.DSMT4">
                  <p:embed/>
                </p:oleObj>
              </mc:Choice>
              <mc:Fallback>
                <p:oleObj name="Equation" r:id="rId17" imgW="10972800" imgH="17373600" progId="Equation.DSMT4">
                  <p:embed/>
                  <p:pic>
                    <p:nvPicPr>
                      <p:cNvPr id="0" name="图片 717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25845" y="4590922"/>
                        <a:ext cx="4190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317518" y="4590922"/>
          <a:ext cx="32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9" imgW="8534400" imgH="17373600" progId="Equation.DSMT4">
                  <p:embed/>
                </p:oleObj>
              </mc:Choice>
              <mc:Fallback>
                <p:oleObj name="Equation" r:id="rId19" imgW="8534400" imgH="17373600" progId="Equation.DSMT4">
                  <p:embed/>
                  <p:pic>
                    <p:nvPicPr>
                      <p:cNvPr id="0" name="图片 717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17518" y="4590922"/>
                        <a:ext cx="323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5652046" y="4901129"/>
            <a:ext cx="1224136" cy="1939409"/>
            <a:chOff x="5652046" y="5004445"/>
            <a:chExt cx="1047750" cy="1659959"/>
          </a:xfrm>
        </p:grpSpPr>
        <p:pic>
          <p:nvPicPr>
            <p:cNvPr id="3" name="图片 3" descr="textimage7.jpe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52046" y="5004445"/>
              <a:ext cx="1047750" cy="120015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875551" y="6156573"/>
              <a:ext cx="41549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latinLnBrk="1" hangingPunct="0">
                <a:lnSpc>
                  <a:spcPct val="150000"/>
                </a:lnSpc>
                <a:spcBef>
                  <a:spcPts val="145"/>
                </a:spcBef>
              </a:pPr>
              <a:r>
                <a:rPr lang="zh-CN" altLang="en-US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丙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743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解决光的折射问题的常规思路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(1)根据题意画出正确的光路图。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(2)利用几何关系确定光路图中的边、角关系,要注意入射角、折射角均是光线与法线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的夹角。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(3)利用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13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等公式求解。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(4)在光的反射与折射现象中光路都是可逆的,利用光路的“可逆性”可辅助作光路图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和分析几何关系。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762374" y="3641519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17678400" imgH="19202400" progId="Equation.DSMT4">
                  <p:embed/>
                </p:oleObj>
              </mc:Choice>
              <mc:Fallback>
                <p:oleObj name="Equation" r:id="rId1" imgW="17678400" imgH="19202400" progId="Equation.DSMT4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2374" y="3641519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31197" y="3630245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5486400" imgH="17373600" progId="Equation.DSMT4">
                  <p:embed/>
                </p:oleObj>
              </mc:Choice>
              <mc:Fallback>
                <p:oleObj name="Equation" r:id="rId3" imgW="5486400" imgH="17373600" progId="Equation.DSMT4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1197" y="3630245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734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(2024届福建厦门三模)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如图所示为某手机防窥膜的原理简化图,在透明介质中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等距排列有相互平行的吸光屏障,屏障的高度与防窥膜厚度相等,方向与屏幕垂直。从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手机屏幕上相邻两吸光屏障中点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发出的光经透明介质由吸光屏障边缘射入空气,在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空气中的出射角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称为可视角度,可视角度越小防窥效果越好。下列做法中能提高防窥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效果的是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12086" y="3204245"/>
            <a:ext cx="5510966" cy="149088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420269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A.增大手机屏幕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亮度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B.增大相邻两吸光屏障间距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C.减小防窥膜的厚度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D.减小透明介质的折射率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2195662" y="2988221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618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解题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导引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“提高防窥效果”→减小可视角度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→作出屏障边缘处的光路图→根据几何关系与折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射定律分析选项。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755973"/>
            <a:ext cx="11831400" cy="4886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增大手机屏幕亮度不能减小可视角度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,不能提高防窥效果,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。设吸光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屏障的高度与防窥膜厚度均为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,相邻屏障的间距为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,作光路图如图所示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00" kern="0" spc="333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36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根据几何关系有sin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5960" kern="0" spc="483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,根据折射定律有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620" kern="0" spc="187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</a:t>
            </a:r>
            <a:r>
              <a:rPr lang="zh-CN" altLang="en-US" sz="3075" kern="0" spc="487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</a:t>
            </a:r>
            <a:endParaRPr lang="zh-CN" altLang="en-US" dirty="0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67870" y="2268141"/>
            <a:ext cx="4110375" cy="181875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301189" y="4519949"/>
          <a:ext cx="1371599" cy="149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2" imgW="36271200" imgH="39624000" progId="Equation.DSMT4">
                  <p:embed/>
                </p:oleObj>
              </mc:Choice>
              <mc:Fallback>
                <p:oleObj name="Equation" r:id="rId2" imgW="36271200" imgH="396240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1189" y="4519949"/>
                        <a:ext cx="1371599" cy="1495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216862" y="4774636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5240000" imgH="17373600" progId="Equation.DSMT4">
                  <p:embed/>
                </p:oleObj>
              </mc:Choice>
              <mc:Fallback>
                <p:oleObj name="Equation" r:id="rId4" imgW="15240000" imgH="17373600" progId="Equation.DSMT4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6862" y="4774636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088862" y="4689804"/>
          <a:ext cx="1009649" cy="77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6822400" imgH="20421600" progId="Equation.DSMT4">
                  <p:embed/>
                </p:oleObj>
              </mc:Choice>
              <mc:Fallback>
                <p:oleObj name="Equation" r:id="rId6" imgW="26822400" imgH="20421600" progId="Equation.DSMT4">
                  <p:embed/>
                  <p:pic>
                    <p:nvPicPr>
                      <p:cNvPr id="0" name="图片 921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8862" y="4689804"/>
                        <a:ext cx="1009649" cy="7715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24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36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知当增大相邻两吸光屏障间距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时,因为折射率不变,则可视角度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增大;当减小防窥膜的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厚度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时,因为折射率不变,则可视角度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增大;当减小透明介质的折射率时,因为相邻两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吸光屏障间距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和防窥膜的厚度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不变,则可视角度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减小,能提高防窥效果,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B、C错误,D</a:t>
            </a:r>
            <a:br>
              <a:rPr dirty="0">
                <a:solidFill>
                  <a:srgbClr val="C00000"/>
                </a:solidFill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58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全反射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1.现象: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光从光密介质射入光疏介质,当入射角增大到某一角度,使折射角达到90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时,折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射光完全消失,只剩下反射光,这种现象叫作全反射。(两种介质比较,折射率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较大的介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质叫作光密介质,折射率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较小的介质叫作光疏介质)</a:t>
            </a:r>
            <a:endParaRPr lang="zh-CN" altLang="en-US" dirty="0"/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95862" y="2988221"/>
            <a:ext cx="4445307" cy="166778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4860429"/>
            <a:ext cx="11831400" cy="104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在入射角增大的过程中,折射光的能量减少,反射光的能量增加,当发生全反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射时,反射光的能量最强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83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.临界角(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折射角为90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(刚好发生全反射)时的入射角叫作临界角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3.条件: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光从光密介质射入光疏介质且入射角大于或等于临界角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4.应用: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全反射棱镜、光导纤维等。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257459" y="75597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57459" y="75597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57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(2024届雅礼中学一模)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(多选)根据国际报道,一项新技术使普通单模光纤实时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传输速率创造了新的纪录,如果这项技术能大规模商用,网速将得到大幅提升。光纤通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信中信号传播的主要载体是光纤,它的结构如图甲所示。一束激光由光导纤维左端的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的入射角射入一直线光导纤维内,恰好在光导纤维的侧面(侧面与过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法线平行)发生全反射,如图乙所示。下列说法正确的是(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.光纤内芯的折射率比外套的小</a:t>
            </a:r>
            <a:endParaRPr lang="zh-CN" altLang="en-US" dirty="0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14167" y="3688681"/>
            <a:ext cx="2029082" cy="1030030"/>
          </a:xfrm>
          <a:prstGeom prst="rect">
            <a:avLst/>
          </a:prstGeom>
        </p:spPr>
      </p:pic>
      <p:pic>
        <p:nvPicPr>
          <p:cNvPr id="4" name="图片 4" descr="textimage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6462" y="3636293"/>
            <a:ext cx="2315632" cy="111522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4012038"/>
            <a:ext cx="11831400" cy="1895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B.光从左端进入光纤内芯后,其频率不变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C.频率越大的光在光纤中传播的速度越大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D.内芯对这种激光的折射率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285" kern="0" spc="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57056" y="5226175"/>
          <a:ext cx="428625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3" imgW="11277600" imgH="18897600" progId="Equation.DSMT4">
                  <p:embed/>
                </p:oleObj>
              </mc:Choice>
              <mc:Fallback>
                <p:oleObj name="Equation" r:id="rId3" imgW="11277600" imgH="18897600" progId="Equation.DSMT4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056" y="5226175"/>
                        <a:ext cx="428625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8"/>
          <p:cNvSpPr txBox="1"/>
          <p:nvPr/>
        </p:nvSpPr>
        <p:spPr>
          <a:xfrm>
            <a:off x="7812286" y="2988221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827981"/>
            <a:ext cx="11831400" cy="258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激光在内芯和外套的界面处发生全反射,则光纤内芯的折射率比外套的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。光从左端进入光纤内芯后,波长和波速会发生变化,但频率不变,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。频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率越大的光,同种介质对它的折射率越大,根据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,可知光在光纤中传播的速度越小,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endParaRPr lang="zh-CN" altLang="en-US" dirty="0">
              <a:solidFill>
                <a:srgbClr val="C0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。内芯对这种激光的折射率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72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20" kern="0" spc="147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742213" y="205485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42213" y="205485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77573" y="2788515"/>
          <a:ext cx="133349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35356800" imgH="18897600" progId="Equation.DSMT4">
                  <p:embed/>
                </p:oleObj>
              </mc:Choice>
              <mc:Fallback>
                <p:oleObj name="Equation" r:id="rId3" imgW="35356800" imgH="18897600" progId="Equation.DSMT4">
                  <p:embed/>
                  <p:pic>
                    <p:nvPicPr>
                      <p:cNvPr id="0" name="图片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7573" y="2788515"/>
                        <a:ext cx="1333499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583646" y="2788627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15240000" imgH="17373600" progId="Equation.DSMT4">
                  <p:embed/>
                </p:oleObj>
              </mc:Choice>
              <mc:Fallback>
                <p:oleObj name="Equation" r:id="rId5" imgW="15240000" imgH="17373600" progId="Equation.DSMT4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3646" y="2788627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169219" y="2732705"/>
          <a:ext cx="428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11277600" imgH="18897600" progId="Equation.DSMT4">
                  <p:embed/>
                </p:oleObj>
              </mc:Choice>
              <mc:Fallback>
                <p:oleObj name="Equation" r:id="rId7" imgW="11277600" imgH="18897600" progId="Equation.DSMT4">
                  <p:embed/>
                  <p:pic>
                    <p:nvPicPr>
                      <p:cNvPr id="0" name="图片 1229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9219" y="2732705"/>
                        <a:ext cx="4286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光的折射　全反射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66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[2022全国甲,34(2),10分]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如图,边长为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的正方形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为一棱镜的横截面,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边的中点。在截面所在平面内,一光线自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点射入棱镜,入射角为60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,经折射后在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点恰好发生全反射,反射光线从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点射出棱镜。求棱镜的折射率以及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两点之间的距离。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400" kern="0" spc="70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5982" y="2988221"/>
            <a:ext cx="1838325" cy="191452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363915"/>
            <a:ext cx="11831400" cy="66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3285" kern="0" spc="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3285" kern="0" spc="249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386000" y="5472876"/>
          <a:ext cx="428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2" imgW="11277600" imgH="18897600" progId="Equation.DSMT4">
                  <p:embed/>
                </p:oleObj>
              </mc:Choice>
              <mc:Fallback>
                <p:oleObj name="Equation" r:id="rId2" imgW="11277600" imgH="18897600" progId="Equation.DSMT4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6000" y="5472876"/>
                        <a:ext cx="4286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120625" y="5472876"/>
          <a:ext cx="733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9507200" imgH="18897600" progId="Equation.DSMT4">
                  <p:embed/>
                </p:oleObj>
              </mc:Choice>
              <mc:Fallback>
                <p:oleObj name="Equation" r:id="rId4" imgW="19507200" imgH="18897600" progId="Equation.DSMT4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625" y="5472876"/>
                        <a:ext cx="7334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67360" y="1187450"/>
            <a:ext cx="11529695" cy="4152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设光线在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点的折射角为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,由折射定律有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32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由几何关系可知光线在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点的入射角为90°-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,由于光线在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点恰好发生全反射,可知临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界角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90°-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75" kern="0" spc="-12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75" kern="0" spc="10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由题图中几何关系有</a:t>
            </a:r>
            <a:r>
              <a:rPr lang="zh-CN" altLang="en-US" sz="4100" kern="0" spc="62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830" kern="0" spc="189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75" kern="0" spc="2699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93115" y="1826895"/>
          <a:ext cx="78930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1" imgW="21336000" imgH="17373600" progId="Equation.DSMT4">
                  <p:embed/>
                </p:oleObj>
              </mc:Choice>
              <mc:Fallback>
                <p:oleObj name="Equation" r:id="rId1" imgW="21336000" imgH="17373600" progId="Equation.DSMT4">
                  <p:embed/>
                  <p:pic>
                    <p:nvPicPr>
                      <p:cNvPr id="0" name="图片 1331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3115" y="1826895"/>
                        <a:ext cx="78930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15695" y="3780155"/>
          <a:ext cx="588010" cy="64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736600" imgH="800100" progId="Equation.DSMT4">
                  <p:embed/>
                </p:oleObj>
              </mc:Choice>
              <mc:Fallback>
                <p:oleObj name="Equation" r:id="rId3" imgW="736600" imgH="800100" progId="Equation.DSMT4">
                  <p:embed/>
                  <p:pic>
                    <p:nvPicPr>
                      <p:cNvPr id="0" name="图片 1331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95" y="3780155"/>
                        <a:ext cx="588010" cy="6432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223895" y="3660140"/>
          <a:ext cx="38989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10668000" imgH="18897600" progId="Equation.DSMT4">
                  <p:embed/>
                </p:oleObj>
              </mc:Choice>
              <mc:Fallback>
                <p:oleObj name="Equation" r:id="rId5" imgW="10668000" imgH="18897600" progId="Equation.DSMT4">
                  <p:embed/>
                  <p:pic>
                    <p:nvPicPr>
                      <p:cNvPr id="0" name="图片 133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3895" y="3660140"/>
                        <a:ext cx="38989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025900" y="3660140"/>
          <a:ext cx="41783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7" imgW="11277600" imgH="18897600" progId="Equation.DSMT4">
                  <p:embed/>
                </p:oleObj>
              </mc:Choice>
              <mc:Fallback>
                <p:oleObj name="Equation" r:id="rId7" imgW="11277600" imgH="18897600" progId="Equation.DSMT4">
                  <p:embed/>
                  <p:pic>
                    <p:nvPicPr>
                      <p:cNvPr id="0" name="图片 1331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25900" y="3660140"/>
                        <a:ext cx="41783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221355" y="4333240"/>
          <a:ext cx="58483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9" imgW="15849600" imgH="25298400" progId="Equation.DSMT4">
                  <p:embed/>
                </p:oleObj>
              </mc:Choice>
              <mc:Fallback>
                <p:oleObj name="Equation" r:id="rId9" imgW="15849600" imgH="25298400" progId="Equation.DSMT4">
                  <p:embed/>
                  <p:pic>
                    <p:nvPicPr>
                      <p:cNvPr id="0" name="图片 1331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21355" y="4333240"/>
                        <a:ext cx="584835" cy="952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994150" y="4629150"/>
          <a:ext cx="58483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1" imgW="15849600" imgH="17373600" progId="Equation.DSMT4">
                  <p:embed/>
                </p:oleObj>
              </mc:Choice>
              <mc:Fallback>
                <p:oleObj name="Equation" r:id="rId11" imgW="15849600" imgH="17373600" progId="Equation.DSMT4">
                  <p:embed/>
                  <p:pic>
                    <p:nvPicPr>
                      <p:cNvPr id="0" name="图片 1331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4150" y="4629150"/>
                        <a:ext cx="58483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170930" y="4573270"/>
          <a:ext cx="71501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3" imgW="19507200" imgH="18897600" progId="Equation.DSMT4">
                  <p:embed/>
                </p:oleObj>
              </mc:Choice>
              <mc:Fallback>
                <p:oleObj name="Equation" r:id="rId13" imgW="19507200" imgH="18897600" progId="Equation.DSMT4">
                  <p:embed/>
                  <p:pic>
                    <p:nvPicPr>
                      <p:cNvPr id="0" name="图片 1332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70930" y="4573270"/>
                        <a:ext cx="71501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184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高考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变式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(平面变曲面+二维变三维)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一个半径为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的玻璃半球,如图甲所示平放在水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平桌面上(上表面水平)。若一束激光从到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点距离为</a:t>
            </a:r>
            <a:r>
              <a:rPr lang="zh-CN" altLang="en-US" sz="3285" kern="0" spc="12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点与上表面成45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角射入,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则部分光能从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点右侧的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点射出,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点的距离也为</a:t>
            </a:r>
            <a:r>
              <a:rPr lang="zh-CN" altLang="en-US" sz="3285" kern="0" spc="12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,且射出时与上表面也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成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角。现改用一束竖直光垂直照射玻璃半球(如图乙),结果在水平桌面上出现了一个亮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斑,求该亮斑的半径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203774" y="3852317"/>
            <a:ext cx="5011350" cy="1876425"/>
            <a:chOff x="468000" y="4279575"/>
            <a:chExt cx="5011350" cy="1876425"/>
          </a:xfrm>
        </p:grpSpPr>
        <p:pic>
          <p:nvPicPr>
            <p:cNvPr id="3" name="图片 3" descr="textimage14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4374825"/>
              <a:ext cx="2352675" cy="1781174"/>
            </a:xfrm>
            <a:prstGeom prst="rect">
              <a:avLst/>
            </a:prstGeom>
          </p:spPr>
        </p:pic>
        <p:pic>
          <p:nvPicPr>
            <p:cNvPr id="4" name="图片 4" descr="textimage15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6675" y="4279575"/>
              <a:ext cx="2352675" cy="1876425"/>
            </a:xfrm>
            <a:prstGeom prst="rect">
              <a:avLst/>
            </a:prstGeom>
          </p:spPr>
        </p:pic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318784" y="1260029"/>
          <a:ext cx="571500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15240000" imgH="18897600" progId="Equation.DSMT4">
                  <p:embed/>
                </p:oleObj>
              </mc:Choice>
              <mc:Fallback>
                <p:oleObj name="Equation" r:id="rId3" imgW="15240000" imgH="18897600" progId="Equation.DSMT4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8784" y="1260029"/>
                        <a:ext cx="571500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786868" y="2015928"/>
          <a:ext cx="571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15240000" imgH="18897600" progId="Equation.DSMT4">
                  <p:embed/>
                </p:oleObj>
              </mc:Choice>
              <mc:Fallback>
                <p:oleObj name="Equation" r:id="rId5" imgW="15240000" imgH="18897600" progId="Equation.DSMT4">
                  <p:embed/>
                  <p:pic>
                    <p:nvPicPr>
                      <p:cNvPr id="0" name="图片 1433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86868" y="2015928"/>
                        <a:ext cx="5715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67365" y="5749590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</a:t>
            </a:r>
            <a:r>
              <a:rPr lang="zh-CN" altLang="en-US" sz="2010" kern="0" spc="9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-1)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487265" y="5929571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7" imgW="10058400" imgH="9144000" progId="Equation.DSMT4">
                  <p:embed/>
                </p:oleObj>
              </mc:Choice>
              <mc:Fallback>
                <p:oleObj name="Equation" r:id="rId7" imgW="10058400" imgH="9144000" progId="Equation.DSMT4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7265" y="5929571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468000" y="899757"/>
            <a:ext cx="11831400" cy="4501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激光由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点射入时,由对称性可知激光在玻璃半球内会经过最低点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,如图1所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示。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460" kern="0" spc="919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    </a:t>
            </a:r>
            <a:r>
              <a:rPr lang="zh-CN" altLang="en-US" sz="7825" kern="0" spc="882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9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点射入时,入射角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=45°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由几何关系知折射角满足tan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β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72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-13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6" name="图片 3" descr="textimage1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36985" y="1779677"/>
            <a:ext cx="2114550" cy="1943100"/>
          </a:xfrm>
          <a:prstGeom prst="rect">
            <a:avLst/>
          </a:prstGeom>
        </p:spPr>
      </p:pic>
      <p:pic>
        <p:nvPicPr>
          <p:cNvPr id="7" name="图片 4" descr="textimage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760" y="1763116"/>
            <a:ext cx="2050099" cy="1976222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12596" y="4729387"/>
          <a:ext cx="4762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2496800" imgH="17373600" progId="Equation.DSMT4">
                  <p:embed/>
                </p:oleObj>
              </mc:Choice>
              <mc:Fallback>
                <p:oleObj name="Equation" r:id="rId3" imgW="12496800" imgH="17373600" progId="Equation.DSMT4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2596" y="4729387"/>
                        <a:ext cx="4762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61419" y="4673465"/>
          <a:ext cx="400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0668000" imgH="18897600" progId="Equation.DSMT4">
                  <p:embed/>
                </p:oleObj>
              </mc:Choice>
              <mc:Fallback>
                <p:oleObj name="Equation" r:id="rId5" imgW="10668000" imgH="18897600" progId="Equation.DSMT4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1419" y="4673465"/>
                        <a:ext cx="4000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926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β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=30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设玻璃半球的折射率为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33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010" kern="0" spc="9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设发生全反射的临界角为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当光垂直照射玻璃半球,如图2所示,设从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点射入的光在射出时刚好发生全反射,根据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几何关系有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HO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设桌面上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点为亮斑边缘上一点,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的长度为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(点拨:从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之间射入的光发生折射后,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照在桌面上的位置在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之间,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长度即亮斑半径),由几何关系可得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cos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45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endParaRPr lang="en-US" altLang="zh-CN" sz="2410" kern="0" dirty="0" smtClean="0">
              <a:solidFill>
                <a:srgbClr val="000000"/>
              </a:solidFill>
              <a:latin typeface="Arial Narrow" panose="020B0606020202030204" pitchFamily="65" charset="-122"/>
              <a:ea typeface="Arial Unicode MS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则亮斑的半径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=(</a:t>
            </a:r>
            <a:r>
              <a:rPr lang="zh-CN" altLang="en-US" sz="2410" kern="0" spc="9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-1)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389073" y="1310583"/>
          <a:ext cx="8191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1" imgW="21640800" imgH="17373600" progId="Equation.DSMT4">
                  <p:embed/>
                </p:oleObj>
              </mc:Choice>
              <mc:Fallback>
                <p:oleObj name="Equation" r:id="rId1" imgW="21640800" imgH="17373600" progId="Equation.DSMT4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89073" y="1310583"/>
                        <a:ext cx="8191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05573" y="2040663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10058400" imgH="9144000" progId="Equation.DSMT4">
                  <p:embed/>
                </p:oleObj>
              </mc:Choice>
              <mc:Fallback>
                <p:oleObj name="Equation" r:id="rId3" imgW="10058400" imgH="9144000" progId="Equation.DSMT4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5573" y="2040663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230872" y="260471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163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0872" y="260471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692400" y="6156573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10058400" imgH="9144000" progId="Equation.DSMT4">
                  <p:embed/>
                </p:oleObj>
              </mc:Choice>
              <mc:Fallback>
                <p:oleObj name="Equation" r:id="rId7" imgW="10058400" imgH="9144000" progId="Equation.DSMT4">
                  <p:embed/>
                  <p:pic>
                    <p:nvPicPr>
                      <p:cNvPr id="0" name="图片 163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2400" y="6156573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48669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光的波动性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63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光的干涉现象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1.现象: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来自两个光源的光在一些位置相互加强,在另一些位置相互削弱,因此在挡板后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面的屏上得到明暗相间的条纹。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2.条件: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两列光波的频率相同、相位差恒定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。(将同一列光波分解为两列光波可以得到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相干光源)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3.双缝干涉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如图所示,相干光源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发出的光到屏上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'点的路程差Δ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5" name="图片 3" descr="textimage1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15942" y="4644405"/>
            <a:ext cx="2779131" cy="185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406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9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1)当Δ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=0,1,2,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华文细黑" panose="02010600040101010101" pitchFamily="65" charset="-122"/>
              </a:rPr>
              <a:t>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)时,光屏上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'处出现亮条纹。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(2)当Δ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+1)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=0,1,2,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华文细黑" panose="02010600040101010101" pitchFamily="65" charset="-122"/>
              </a:rPr>
              <a:t>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)时,光屏上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'处出现暗条纹。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4.薄膜干涉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(1)形成原因:如图所示,竖直的肥皂薄膜,由于重力的作用形成上薄下厚的楔形。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当光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17596" y="133203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7596" y="133203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3024264"/>
            <a:ext cx="11831400" cy="3330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照射到薄膜上时,从膜的前表面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AA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’和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后表面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BB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’分别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反射回来,形成两列频率相同的光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波,并且叠加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2)应用: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增透膜;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检查光学平面的平滑度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7" name="图片 3" descr="textimage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06" y="3708301"/>
            <a:ext cx="1554455" cy="205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295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教考衔接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(1)如图所示为双缝干涉装置示意图,双缝到光屏的距离为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,双缝的中垂线与光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屏交于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点。某种单色光照射到双缝上,观察到光屏上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处为第0级亮条纹的中心位置,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点为第2级亮条纹的中心位置,图中黑色部分表示亮条纹。现将光屏缓慢向左平移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该过程中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点由亮变暗的次数为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295965" y="2100348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1" imgW="6400800" imgH="17373600" progId="Equation.DSMT4">
                  <p:embed/>
                </p:oleObj>
              </mc:Choice>
              <mc:Fallback>
                <p:oleObj name="Equation" r:id="rId1" imgW="6400800" imgH="17373600" progId="Equation.DSMT4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295965" y="2100348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2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846" y="3384226"/>
            <a:ext cx="3938469" cy="231637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68000" y="5724525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86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.4次　　　    B.3次　　　    C.2次　　　    D.1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3905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回归教材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人教版选必一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en-US" altLang="zh-CN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115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组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,T</a:t>
            </a:r>
            <a:r>
              <a:rPr lang="en-US" altLang="zh-CN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改编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多选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)1801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年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托马斯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杨用双缝干涉实验</a:t>
            </a:r>
            <a:br>
              <a:rPr lang="zh-CN" altLang="en-US" sz="2800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研究了光波的性质。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1834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年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洛埃用平面镜同样得到了杨氏干涉的结果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称洛埃镜实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验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)。洛埃镜实验的基本装置如图所示,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为单色光源,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为一平面镜。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发出的光直接照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到光屏上,同时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发出的光还通过平面镜反射到光屏上,这两束光在光屏上叠加发生干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涉形成明暗相间的条纹。事实证明光从光疏介质射向光密介质时,反射光会产生π大小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的相位突变,即发生所谓半波损失。设光源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到平面镜的距离和到光屏的距离分别为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,单色光的波长为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endParaRPr lang="zh-CN" altLang="en-US" dirty="0"/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27910" y="4284365"/>
            <a:ext cx="3496230" cy="223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38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折射定律　折射率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1.折射定律(如图所示)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205" kern="0" spc="128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8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表达式: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(式中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是比例常数,只与两种介质的性质有关)。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43934" y="1836093"/>
            <a:ext cx="2923994" cy="2724631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71016" y="4572397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" imgW="17678400" imgH="19202400" progId="Equation.DSMT4">
                  <p:embed/>
                </p:oleObj>
              </mc:Choice>
              <mc:Fallback>
                <p:oleObj name="Equation" r:id="rId2" imgW="17678400" imgH="192024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1016" y="4572397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A.在整个光屏上都会呈现明暗相间的干涉条纹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B.若将平面镜向左平移,则光屏上相邻亮条纹中心间距将增大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C.若将光屏向左平移到平面镜右端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处,光屏上与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接触处出现暗条纹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D.在光屏上相邻亮条纹中心或相邻暗条纹中心间的距离Δ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(3)(回归教材)(人教版选必一P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改编)利用薄膜干涉原理可以测量金属丝的直径。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将矩形的平行薄玻璃板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放在水平标准工件的上面,右侧垫有粗细均匀的直金属丝,在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标准工件与玻璃板之间形成一个楔形空气膜,其截面如图所示。用波长为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的光,垂直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标准工件方向射向玻璃板,在玻璃板上方形成平行条纹,测出相邻亮条纹中心间的距离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,金属丝与标准工件的接触点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到楔形顶端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点的距离为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307474" y="2460423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1" imgW="10363200" imgH="17373600" progId="Equation.DSMT4">
                  <p:embed/>
                </p:oleObj>
              </mc:Choice>
              <mc:Fallback>
                <p:oleObj name="Equation" r:id="rId1" imgW="10363200" imgH="17373600" progId="Equation.DSMT4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07474" y="2460423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360" kern="0" spc="2664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5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A.条纹方向平行于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B.金属丝的直径约为</a:t>
            </a:r>
            <a:r>
              <a:rPr lang="zh-CN" altLang="en-US" sz="3090" kern="0" spc="9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C.当金属丝向右移动少许时,Δ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变小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D.在同一位置换用更细的金属丝时,Δ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变小</a:t>
            </a:r>
            <a:endParaRPr lang="zh-CN" altLang="en-US"/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79838" y="1260029"/>
            <a:ext cx="4272060" cy="2322932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196599" y="4354684"/>
          <a:ext cx="5143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2" imgW="13716000" imgH="17373600" progId="Equation.DSMT4">
                  <p:embed/>
                </p:oleObj>
              </mc:Choice>
              <mc:Fallback>
                <p:oleObj name="Equation" r:id="rId2" imgW="13716000" imgH="17373600" progId="Equation.DSMT4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6599" y="4354684"/>
                        <a:ext cx="5143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456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(4)(链接高考)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(2021山东,7,3分)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用平行单色光垂直照射一层透明薄膜,观察到如图所示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明暗相间的干涉条纹。下列关于该区域薄膜厚度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随坐标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的变化图像,可能正确的是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225" kern="0" spc="1927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275"/>
              </a:spcBef>
              <a:buNone/>
            </a:pPr>
            <a:r>
              <a:rPr lang="zh-CN" altLang="en-US" sz="5040" kern="0" spc="448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 </a:t>
            </a:r>
            <a:r>
              <a:rPr lang="zh-CN" altLang="en-US" sz="5080" kern="0" spc="474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 </a:t>
            </a:r>
            <a:r>
              <a:rPr lang="zh-CN" altLang="en-US" sz="5040" kern="0" spc="448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 </a:t>
            </a:r>
            <a:r>
              <a:rPr lang="zh-CN" altLang="en-US" sz="5040" kern="0" spc="455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endParaRPr lang="zh-CN" altLang="en-US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55902" y="2268141"/>
            <a:ext cx="3238500" cy="1571625"/>
          </a:xfrm>
          <a:prstGeom prst="rect">
            <a:avLst/>
          </a:prstGeom>
        </p:spPr>
      </p:pic>
      <p:pic>
        <p:nvPicPr>
          <p:cNvPr id="4" name="图片 4" descr="textimage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00" y="4038961"/>
            <a:ext cx="1209675" cy="1228724"/>
          </a:xfrm>
          <a:prstGeom prst="rect">
            <a:avLst/>
          </a:prstGeom>
        </p:spPr>
      </p:pic>
      <p:pic>
        <p:nvPicPr>
          <p:cNvPr id="5" name="图片 5" descr="textimage2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158" y="4034199"/>
            <a:ext cx="1247775" cy="1238249"/>
          </a:xfrm>
          <a:prstGeom prst="rect">
            <a:avLst/>
          </a:prstGeom>
        </p:spPr>
      </p:pic>
      <p:pic>
        <p:nvPicPr>
          <p:cNvPr id="6" name="图片 6" descr="textimage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3533" y="4038961"/>
            <a:ext cx="1209675" cy="1228724"/>
          </a:xfrm>
          <a:prstGeom prst="rect">
            <a:avLst/>
          </a:prstGeom>
        </p:spPr>
      </p:pic>
      <p:pic>
        <p:nvPicPr>
          <p:cNvPr id="7" name="图片 7" descr="textimage2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3807" y="4038961"/>
            <a:ext cx="1219200" cy="1228724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68000" y="5724190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(1)C    (2)CD    (3)B    (4)D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00" y="899504"/>
            <a:ext cx="11831400" cy="4855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(1)相邻亮条纹中心间距Δ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,设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点的间距为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,光屏缓慢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向左平移</a:t>
            </a:r>
            <a:r>
              <a:rPr lang="zh-CN" altLang="en-US" sz="2830" kern="0" spc="-95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,则有Δ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4100" kern="0" spc="137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830" kern="0" spc="-110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3115" kern="0" spc="63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=4,原来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为第2级亮条纹中心,现在变为第4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级亮条纹中心,可知该过程中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点由亮变暗的次数为2次,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(2)题中光源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在平面镜上所有反射光线的延长线最终会相交于一点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关于平面镜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对称的虚像所在的位置,可以视为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'两个光源发生双缝干涉,作出光路图如图所示。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205" kern="0" spc="1289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4" name="图片 3" descr="textimage2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4377323"/>
            <a:ext cx="2552700" cy="185737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77292" y="971493"/>
          <a:ext cx="2381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2" imgW="6400800" imgH="17373600" progId="Equation.DSMT4">
                  <p:embed/>
                </p:oleObj>
              </mc:Choice>
              <mc:Fallback>
                <p:oleObj name="Equation" r:id="rId2" imgW="6400800" imgH="173736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7292" y="971493"/>
                        <a:ext cx="2381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692000" y="1840912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6400800" imgH="17373600" progId="Equation.DSMT4">
                  <p:embed/>
                </p:oleObj>
              </mc:Choice>
              <mc:Fallback>
                <p:oleObj name="Equation" r:id="rId4" imgW="6400800" imgH="173736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2000" y="1840912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199116" y="1691689"/>
          <a:ext cx="695324" cy="95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18288000" imgH="25298400" progId="Equation.DSMT4">
                  <p:embed/>
                </p:oleObj>
              </mc:Choice>
              <mc:Fallback>
                <p:oleObj name="Equation" r:id="rId6" imgW="18288000" imgH="25298400" progId="Equation.DSMT4">
                  <p:embed/>
                  <p:pic>
                    <p:nvPicPr>
                      <p:cNvPr id="0" name="图片 215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9116" y="1691689"/>
                        <a:ext cx="695324" cy="9524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212207" y="185234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8" imgW="5791200" imgH="17373600" progId="Equation.DSMT4">
                  <p:embed/>
                </p:oleObj>
              </mc:Choice>
              <mc:Fallback>
                <p:oleObj name="Equation" r:id="rId8" imgW="5791200" imgH="17373600" progId="Equation.DSMT4">
                  <p:embed/>
                  <p:pic>
                    <p:nvPicPr>
                      <p:cNvPr id="0" name="图片 215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2207" y="185234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30876" y="1852186"/>
          <a:ext cx="4762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0" imgW="12496800" imgH="19202400" progId="Equation.DSMT4">
                  <p:embed/>
                </p:oleObj>
              </mc:Choice>
              <mc:Fallback>
                <p:oleObj name="Equation" r:id="rId10" imgW="12496800" imgH="19202400" progId="Equation.DSMT4">
                  <p:embed/>
                  <p:pic>
                    <p:nvPicPr>
                      <p:cNvPr id="0" name="图片 2150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0876" y="1852186"/>
                        <a:ext cx="4762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由图可知,反射光落在光屏上的区域有限,光屏上只有一部分会呈现明暗相间的干涉条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纹,A错误。若将平面镜向左平移,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'到屏的距离和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'的间距均不变,则光屏上相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邻亮条纹中心间距不变,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。若将光屏向左平移到平面镜右端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处,虽然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长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度相等,但由于半波损失(点拨:入射光与反射光之间相位差为π,产生半个波长的光程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差),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处出现暗条纹,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。光源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到屏的距离可以看作双缝到屏的距离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,光源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与光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源在平面镜中虚像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'的间距看作双缝的间距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,根据双缝干涉条纹间距公式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可得Δ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6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(3)根据薄膜干涉原理,可知干涉条纹方向应垂直于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,A错误。设金属丝直径为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,玻璃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板与标准工件间夹角为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,根据几何关系有tan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≈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,当光垂直标准工件方向射向玻璃板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583991" y="4077183"/>
          <a:ext cx="3143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1" imgW="8229600" imgH="17373600" progId="Equation.DSMT4">
                  <p:embed/>
                </p:oleObj>
              </mc:Choice>
              <mc:Fallback>
                <p:oleObj name="Equation" r:id="rId1" imgW="8229600" imgH="173736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3991" y="4077183"/>
                        <a:ext cx="3143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19257" y="4077183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0363200" imgH="17373600" progId="Equation.DSMT4">
                  <p:embed/>
                </p:oleObj>
              </mc:Choice>
              <mc:Fallback>
                <p:oleObj name="Equation" r:id="rId3" imgW="10363200" imgH="173736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9257" y="4077183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23476" y="5353316"/>
          <a:ext cx="2381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6400800" imgH="17373600" progId="Equation.DSMT4">
                  <p:embed/>
                </p:oleObj>
              </mc:Choice>
              <mc:Fallback>
                <p:oleObj name="Equation" r:id="rId5" imgW="6400800" imgH="17373600" progId="Equation.DSMT4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3476" y="5353316"/>
                        <a:ext cx="2381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时,得到干涉条纹,相邻两亮条纹对应劈尖厚度差Δ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y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,根据几何关系有tan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≈</a:t>
            </a:r>
            <a:r>
              <a:rPr lang="zh-CN" altLang="en-US" sz="3090" kern="0" spc="9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,即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≈</a:t>
            </a:r>
            <a:r>
              <a:rPr lang="zh-CN" altLang="en-US" sz="3090" kern="0" spc="9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≈</a:t>
            </a:r>
            <a:r>
              <a:rPr lang="zh-CN" altLang="en-US" sz="3090" kern="0" spc="9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。当金属丝向右移动少许时,即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增大,则Δ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。在同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一位置换用更细的金属丝时,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减小,则Δ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(4)从薄膜的上下表面分别反射的两列光是相干光,其光程差Δ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,即光程差为薄膜厚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度的2倍,当光程差Δ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=1,2,3,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)时表现为亮条纹,即当薄膜的厚度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=1,2,3,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)时对应的条纹为亮条纹,故相邻亮条纹之间的薄膜的厚度差为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,即厚度差为定值,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由题图可知,相邻亮条纹(或暗条纹)之间的距离随坐标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的增大而增大,则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图线的斜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率应变小,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244991" y="73566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44991" y="73566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599221" y="735663"/>
          <a:ext cx="5143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13716000" imgH="17373600" progId="Equation.DSMT4">
                  <p:embed/>
                </p:oleObj>
              </mc:Choice>
              <mc:Fallback>
                <p:oleObj name="Equation" r:id="rId3" imgW="13716000" imgH="17373600" progId="Equation.DSMT4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9221" y="735663"/>
                        <a:ext cx="5143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1496071" y="735663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6400800" imgH="17373600" progId="Equation.DSMT4">
                  <p:embed/>
                </p:oleObj>
              </mc:Choice>
              <mc:Fallback>
                <p:oleObj name="Equation" r:id="rId5" imgW="6400800" imgH="17373600" progId="Equation.DSMT4">
                  <p:embed/>
                  <p:pic>
                    <p:nvPicPr>
                      <p:cNvPr id="0" name="图片 235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96071" y="735663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74000" y="1436876"/>
          <a:ext cx="5143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13716000" imgH="17373600" progId="Equation.DSMT4">
                  <p:embed/>
                </p:oleObj>
              </mc:Choice>
              <mc:Fallback>
                <p:oleObj name="Equation" r:id="rId7" imgW="13716000" imgH="17373600" progId="Equation.DSMT4">
                  <p:embed/>
                  <p:pic>
                    <p:nvPicPr>
                      <p:cNvPr id="0" name="图片 235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000" y="1436876"/>
                        <a:ext cx="5143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129850" y="1436876"/>
          <a:ext cx="5143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9" imgW="13716000" imgH="17373600" progId="Equation.DSMT4">
                  <p:embed/>
                </p:oleObj>
              </mc:Choice>
              <mc:Fallback>
                <p:oleObj name="Equation" r:id="rId9" imgW="13716000" imgH="17373600" progId="Equation.DSMT4">
                  <p:embed/>
                  <p:pic>
                    <p:nvPicPr>
                      <p:cNvPr id="0" name="图片 2355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9850" y="1436876"/>
                        <a:ext cx="5143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026166" y="326992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2355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26166" y="326992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908400" y="397114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2355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08400" y="397114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光的衍射和偏振现象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1.光的衍射(如图所示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b="1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2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1886" y="1980109"/>
            <a:ext cx="3543880" cy="124568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348261"/>
            <a:ext cx="11831400" cy="2819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注意单缝衍射和双缝干涉图样的区别。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(1)衍射:当光照射到狭缝或障碍物上时,光绕过缝的边缘或障碍物偏离直线传播的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现象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(2)发生明显衍射的条件: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障碍物或狭缝的尺寸足够小(障碍物或狭缝的尺寸与光的波长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相近,或比光的波长还小)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(3)应用:衍射光栅、X射线晶体衍射实验等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.光的偏振(如图所示)</a:t>
            </a:r>
            <a:endParaRPr lang="zh-CN" altLang="en-US" b="1" dirty="0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16142" y="755973"/>
            <a:ext cx="4896243" cy="162515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1260029"/>
            <a:ext cx="11831400" cy="2806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17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1)自然光:包含着在垂直于传播方向上沿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切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方向振动的光,而且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沿着各个方向振动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br>
              <a:rPr lang="en-US" altLang="zh-CN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光波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的强度都相同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(2)偏振光:在垂直于光的传播方向的平面上,只沿着某个特定的方向振动的光。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(3)偏振光的形成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468000" y="3996333"/>
            <a:ext cx="11831400" cy="225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让自然光通过偏振片形成偏振光。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让自然光在两种介质的界面发生反射和折射,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反射光和折射光可以成为部分偏振光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或完全偏振光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光的偏振现象说明光是一种横波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69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(1)如图所示,甲、乙、丙、丁四个图是单色光形成的干涉或衍射图样,根据各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图样的特点可知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4820" kern="0" spc="22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4820" kern="0" spc="20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5015" kern="0" spc="248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4975" kern="0" spc="184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80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A.甲图是光的衍射图样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B.乙图是光的干涉图样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C.丙图是光射到圆孔后的干涉图样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D.丁图是光射到圆板后的衍射图样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707830" y="1908101"/>
            <a:ext cx="4508925" cy="1219199"/>
            <a:chOff x="468000" y="2456675"/>
            <a:chExt cx="4508925" cy="1219199"/>
          </a:xfrm>
        </p:grpSpPr>
        <p:pic>
          <p:nvPicPr>
            <p:cNvPr id="3" name="图片 3" descr="textimage31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2480487"/>
              <a:ext cx="895350" cy="1171575"/>
            </a:xfrm>
            <a:prstGeom prst="rect">
              <a:avLst/>
            </a:prstGeom>
          </p:spPr>
        </p:pic>
        <p:pic>
          <p:nvPicPr>
            <p:cNvPr id="4" name="图片 4" descr="textimage3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9350" y="2480487"/>
              <a:ext cx="876300" cy="1171575"/>
            </a:xfrm>
            <a:prstGeom prst="rect">
              <a:avLst/>
            </a:prstGeom>
          </p:spPr>
        </p:pic>
        <p:pic>
          <p:nvPicPr>
            <p:cNvPr id="5" name="图片 5" descr="textimage33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650" y="2456675"/>
              <a:ext cx="952499" cy="1219199"/>
            </a:xfrm>
            <a:prstGeom prst="rect">
              <a:avLst/>
            </a:prstGeom>
          </p:spPr>
        </p:pic>
        <p:pic>
          <p:nvPicPr>
            <p:cNvPr id="6" name="图片 6" descr="textimage34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0150" y="2461437"/>
              <a:ext cx="866775" cy="120967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131820" y="1331595"/>
            <a:ext cx="653415" cy="46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D</a:t>
            </a:r>
            <a:endParaRPr lang="zh-CN" altLang="en-US" sz="2410" kern="0" dirty="0" smtClean="0">
              <a:solidFill>
                <a:srgbClr val="C0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(2)用红光、蓝光分别做双缝干涉实验(同一实验装置),用黄光、紫光分别做单缝衍射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实验(同一实验装置),得到的图样如图所示(黑色部分表示亮条纹)。在下面的四幅图中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从左往右排列,亮条纹的颜色依次是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5535" kern="0" spc="5468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0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A.红、黄、蓝、紫　　　    B.红、紫、蓝、黄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C.蓝、紫、红、黄　　　    D.蓝、黄、红、紫</a:t>
            </a:r>
            <a:endParaRPr lang="zh-CN" altLang="en-US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2449291"/>
            <a:ext cx="7648575" cy="13715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2135" y="1691640"/>
            <a:ext cx="653415" cy="647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B</a:t>
            </a:r>
            <a:endParaRPr lang="zh-CN" altLang="en-US" sz="2410" kern="0" dirty="0" smtClean="0">
              <a:solidFill>
                <a:srgbClr val="C0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77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2.折射率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(1)定义式: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7825" kern="0" spc="762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9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(2)折射率与速度的关系式: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4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lvl="0" eaLnBrk="0" latinLnBrk="1" hangingPunct="0">
              <a:lnSpc>
                <a:spcPct val="150000"/>
              </a:lnSpc>
              <a:spcBef>
                <a:spcPts val="40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折射率的大小不仅与介质本身有关,还与光的频率有关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。同一种介质中,频率越大的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光折射率越大,传播速度越小;同一种光,在不同介质中,虽然波速、波长一般不同,但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频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40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率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相同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2164911"/>
            <a:ext cx="1962150" cy="203835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53390" y="1359839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2" imgW="17678400" imgH="19202400" progId="Equation.DSMT4">
                  <p:embed/>
                </p:oleObj>
              </mc:Choice>
              <mc:Fallback>
                <p:oleObj name="Equation" r:id="rId2" imgW="17678400" imgH="19202400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3390" y="1359839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95390" y="4134400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5486400" imgH="17373600" progId="Equation.DSMT4">
                  <p:embed/>
                </p:oleObj>
              </mc:Choice>
              <mc:Fallback>
                <p:oleObj name="Equation" r:id="rId4" imgW="5486400" imgH="17373600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5390" y="4134400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00" y="1007962"/>
            <a:ext cx="11831400" cy="4618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(1)题图甲中条纹间距相等,是光的干涉图样,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。题图乙,中央亮条纹最宽,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向外条纹变窄,间距变小,是光的衍射图样,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。题图丙是圆孔衍射图样,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。题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图丁是泊松亮斑,是光射到圆板后的衍射图样,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(2)双缝干涉的图样是明暗相间的干涉条纹,条纹间距相等,所以第1幅图和第3幅图是双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缝干涉图样,根据Δ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可知,波长越大,Δ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越大,所以第1幅图亮条纹的颜色是红色,第3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幅图亮条纹的颜色是蓝色。单缝衍射条纹中间明亮且宽大,越向两侧宽度越小且越暗,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而波长越长,中间亮条纹越宽,所以第2幅图和第4幅图是单缝衍射图样,且第2幅图亮条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纹的颜色是紫色,第4幅图亮条纹的颜色是黄色。综上所述,从左到右四幅图中亮条纹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90491" y="3299270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6400800" imgH="17373600" progId="Equation.DSMT4">
                  <p:embed/>
                </p:oleObj>
              </mc:Choice>
              <mc:Fallback>
                <p:oleObj name="Equation" r:id="rId1" imgW="6400800" imgH="17373600" progId="Equation.DSMT4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90491" y="3299270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68000" y="5580509"/>
            <a:ext cx="11831400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的颜色依次是红、紫、蓝、黄,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13869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各种色光的比较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259937"/>
          <a:ext cx="10498100" cy="5440680"/>
        </p:xfrm>
        <a:graphic>
          <a:graphicData uri="http://schemas.openxmlformats.org/drawingml/2006/table">
            <a:tbl>
              <a:tblPr/>
              <a:tblGrid>
                <a:gridCol w="5634000"/>
                <a:gridCol w="486410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颜色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红橙黄绿青蓝紫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频率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低→高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同一介质中的波长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大→小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同一介质中的折射率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小→大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同一介质中的速度(n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</a:t>
                      </a:r>
                      <a:r>
                        <a:rPr lang="zh-CN" altLang="en-US" sz="1800" kern="0" spc="-101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1800" kern="0" spc="-101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大→小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同一介质中的临界角(</a:t>
                      </a:r>
                      <a:r>
                        <a:rPr lang="zh-CN" altLang="en-US" sz="180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C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 </a:t>
                      </a:r>
                      <a:r>
                        <a:rPr lang="zh-CN" altLang="en-US" sz="1800" kern="0" spc="-101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大→小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通过同一棱镜的偏折角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小→大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光子的能量(E=hν)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小→大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同一介质中光子的动量(p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 </a:t>
                      </a:r>
                      <a:r>
                        <a:rPr lang="zh-CN" altLang="en-US" sz="1800" kern="0" spc="-94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1800" kern="0" spc="-94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    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小→大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用同一双缝干涉装置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产生的条纹中心间距(</a:t>
                      </a:r>
                      <a:r>
                        <a:rPr lang="zh-CN" altLang="en-US" sz="180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</a:t>
                      </a:r>
                      <a:r>
                        <a:rPr lang="zh-CN" altLang="en-US" sz="1800" kern="0" spc="-8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λ)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大→小</a:t>
                      </a:r>
                      <a:endParaRPr lang="zh-CN" altLang="en-US" sz="180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2627710" y="3275747"/>
          <a:ext cx="200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1" imgW="5181600" imgH="14630400" progId="Equation.DSMT4">
                  <p:embed/>
                </p:oleObj>
              </mc:Choice>
              <mc:Fallback>
                <p:oleObj name="Equation" r:id="rId1" imgW="5181600" imgH="14630400" progId="Equation.DSMT4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7710" y="3275747"/>
                        <a:ext cx="2000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3275782" y="3756055"/>
          <a:ext cx="200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5181600" imgH="14630400" progId="Equation.DSMT4">
                  <p:embed/>
                </p:oleObj>
              </mc:Choice>
              <mc:Fallback>
                <p:oleObj name="Equation" r:id="rId3" imgW="5181600" imgH="14630400" progId="Equation.DSMT4">
                  <p:embed/>
                  <p:pic>
                    <p:nvPicPr>
                      <p:cNvPr id="0" name="图片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782" y="3756055"/>
                        <a:ext cx="2000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131766" y="5219457"/>
          <a:ext cx="209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5486400" imgH="14630400" progId="Equation.DSMT4">
                  <p:embed/>
                </p:oleObj>
              </mc:Choice>
              <mc:Fallback>
                <p:oleObj name="Equation" r:id="rId5" imgW="5486400" imgH="14630400" progId="Equation.DSMT4">
                  <p:embed/>
                  <p:pic>
                    <p:nvPicPr>
                      <p:cNvPr id="0" name="图片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766" y="5219457"/>
                        <a:ext cx="2095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056965" y="6148070"/>
          <a:ext cx="219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5791200" imgH="14630400" progId="Equation.DSMT4">
                  <p:embed/>
                </p:oleObj>
              </mc:Choice>
              <mc:Fallback>
                <p:oleObj name="Equation" r:id="rId7" imgW="5791200" imgH="14630400" progId="Equation.DSMT4">
                  <p:embed/>
                  <p:pic>
                    <p:nvPicPr>
                      <p:cNvPr id="0" name="图片 256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6965" y="6148070"/>
                        <a:ext cx="219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1682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测量玻璃的折射率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、实验原理及装置图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2166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如图所示,当光线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AO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以一定的入射角穿过两面平行的玻璃砖时,通过插针法找出跟入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5822" y="1476053"/>
            <a:ext cx="3956944" cy="331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98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射光线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对应的出射光线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,从而画出折射光线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OO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',测量入射角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、折射角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,再根据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计算出玻璃的折射率。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二、操作要领及注意事项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1.实验操作应注意哪些细节: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尽可能将大头针竖直插在纸上,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之间、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之间、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之间、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'之间距离要稍大一些;插针时,眼睛在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'的一侧透过玻璃砖观察两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枚大头针并调整视线方向,使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挡住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的像,再插上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挡住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的像。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2.入射角应满足什么要求: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入射角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θ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不宜太大(接近90°)或太小(接近0°)。入射角太大折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射光较弱,入射角太小角度测量的误差较大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3.画线时应如何操作: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先在白纸上画一条直线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',再在白纸上放上玻璃砖,使玻璃砖的一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93573" y="1341839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1" imgW="17678400" imgH="19202400" progId="Equation.DSMT4">
                  <p:embed/>
                </p:oleObj>
              </mc:Choice>
              <mc:Fallback>
                <p:oleObj name="Equation" r:id="rId1" imgW="17678400" imgH="19202400" progId="Equation.DSMT4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3573" y="1341839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76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条长边与直线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'对齐,在玻璃砖另一条边上确定两点,并用刻度尺画出该条长边的对齐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'。操作时,手不能触摸光通过的玻璃砖的光洁面,也不能把玻璃砖的棱当尺子画边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界线。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1.计算法: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用量角器测量入射角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和折射角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,计算不同入射角时的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,并取平均值。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2.图像法: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改变不同的入射角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,测出不同的折射角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,作sin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可知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图线应是一条过原点的倾斜直线,其斜率为折射率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3.“单位圆”法: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以入射点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为圆心,以一定的长度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为半径画圆,如图所示,sin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,sin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955166" y="3048599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1" imgW="17678400" imgH="19202400" progId="Equation.DSMT4">
                  <p:embed/>
                </p:oleObj>
              </mc:Choice>
              <mc:Fallback>
                <p:oleObj name="Equation" r:id="rId1" imgW="17678400" imgH="19202400" progId="Equation.DSMT4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55166" y="3048599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236990" y="3831612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17678400" imgH="19202400" progId="Equation.DSMT4">
                  <p:embed/>
                </p:oleObj>
              </mc:Choice>
              <mc:Fallback>
                <p:oleObj name="Equation" r:id="rId3" imgW="17678400" imgH="19202400" progId="Equation.DSMT4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6990" y="3831612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813937" y="5122290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12801600" imgH="17373600" progId="Equation.DSMT4">
                  <p:embed/>
                </p:oleObj>
              </mc:Choice>
              <mc:Fallback>
                <p:oleObj name="Equation" r:id="rId5" imgW="12801600" imgH="17373600" progId="Equation.DSMT4">
                  <p:embed/>
                  <p:pic>
                    <p:nvPicPr>
                      <p:cNvPr id="0" name="图片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13937" y="5122290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239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10" kern="0" spc="23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1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10" kern="0" spc="23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。只要用刻度尺测量出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'的长度就可以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求出折射率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410" kern="0" spc="84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3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若本实验方案中直线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'与直线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'不平行,则会产生误差。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如图甲所示,若误将本实验方案中的玻璃砖稍向上平移了一些(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'的间距与玻璃</a:t>
            </a:r>
            <a:endParaRPr lang="zh-CN" altLang="en-US" dirty="0"/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92006" y="1980109"/>
            <a:ext cx="2045371" cy="210900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40148" y="773645"/>
          <a:ext cx="6762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2" imgW="17983200" imgH="17373600" progId="Equation.DSMT4">
                  <p:embed/>
                </p:oleObj>
              </mc:Choice>
              <mc:Fallback>
                <p:oleObj name="Equation" r:id="rId2" imgW="17983200" imgH="17373600" progId="Equation.DSMT4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0148" y="773645"/>
                        <a:ext cx="6762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800767" y="784919"/>
          <a:ext cx="666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4" imgW="17678400" imgH="19202400" progId="Equation.DSMT4">
                  <p:embed/>
                </p:oleObj>
              </mc:Choice>
              <mc:Fallback>
                <p:oleObj name="Equation" r:id="rId4" imgW="17678400" imgH="19202400" progId="Equation.DSMT4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0767" y="784919"/>
                        <a:ext cx="666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40090" y="773645"/>
          <a:ext cx="6762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6" imgW="17983200" imgH="17373600" progId="Equation.DSMT4">
                  <p:embed/>
                </p:oleObj>
              </mc:Choice>
              <mc:Fallback>
                <p:oleObj name="Equation" r:id="rId6" imgW="17983200" imgH="17373600" progId="Equation.DSMT4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0090" y="773645"/>
                        <a:ext cx="6762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315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砖的宽度仍相等),不影响实验结果。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915" kern="0" spc="64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9915" kern="0" spc="64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7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3.如图乙所示,若在本实验操作中误将两界面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‘、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’的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间距画得比玻璃砖的宽度大些,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则会导致测量的折射率偏小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635822" y="1332037"/>
            <a:ext cx="4302370" cy="2448338"/>
            <a:chOff x="546264" y="1524167"/>
            <a:chExt cx="4302370" cy="2448338"/>
          </a:xfrm>
        </p:grpSpPr>
        <p:pic>
          <p:nvPicPr>
            <p:cNvPr id="3" name="图片 3" descr="textimage38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6264" y="1524167"/>
              <a:ext cx="1919920" cy="2448338"/>
            </a:xfrm>
            <a:prstGeom prst="rect">
              <a:avLst/>
            </a:prstGeom>
          </p:spPr>
        </p:pic>
        <p:pic>
          <p:nvPicPr>
            <p:cNvPr id="4" name="图片 4" descr="textimage39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714" y="1524167"/>
              <a:ext cx="1919920" cy="24483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1" y="2082360"/>
            <a:ext cx="614673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用双缝干涉测量光的波长</a:t>
            </a:r>
            <a:endParaRPr lang="zh-CN" altLang="en-US" sz="50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5769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光源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发出的光,经过滤光片后变成单色光,再经过单缝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时发生衍射,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相当于两个相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干光源,相邻两条亮(暗)条纹中心间的距离Δ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。因此,只要测出Δ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即可测出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波长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1.安装时应注意的细节: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使光源、透镜、滤光片、单缝、双缝的中心均在遮光筒的中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心轴线上,并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使单缝、双缝平行且间距适当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2.如何进行调节: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调整光源的高度和亮度,使它发出的光束能够沿着遮光筒的轴线把屏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照亮;调节测量头时,应使分划板中心刻线和亮条纹的中心对齐,记下此时手轮上的读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数,转动手轮,使分划板中心刻线和另一亮条纹的中心对齐,记下此时手轮上的读数,两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54292" y="1584026"/>
          <a:ext cx="2381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1" imgW="6400800" imgH="17373600" progId="Equation.DSMT4">
                  <p:embed/>
                </p:oleObj>
              </mc:Choice>
              <mc:Fallback>
                <p:oleObj name="Equation" r:id="rId1" imgW="6400800" imgH="17373600" progId="Equation.DSMT4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54292" y="1584026"/>
                        <a:ext cx="2381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47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深挖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教材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(人教版选必一P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例题改编)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如图甲所示,一个容器中装有水,一束单色光从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射入水中,折射到容器壁的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点,入射光线的延长线交容器壁于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点,水面处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在同一竖直线上。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(1)(回归教材)水的折射率是多少?光在水中传播的速度是多少?(用题给线段表示)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845" kern="0" spc="73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5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(2)(情境变式)图乙为某教师演示用笔直的箭叉鱼的装置,其简化装置见图丙。她先通</a:t>
            </a:r>
            <a:endParaRPr lang="zh-CN" altLang="en-US" dirty="0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3974" y="3564285"/>
            <a:ext cx="1800225" cy="175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238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次读数之差就表示这两条亮条纹中心间的距离。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1.条纹间距的计算: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转动测量头的手轮,分划板中心刻线在第1条亮条纹中央时读数为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在第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条亮条纹中央时读数为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29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,再根据Δ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测量时需测量多组数据,求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的平均值。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双缝到屏的距离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的测量存在误差。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测条纹间距Δ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带来的误差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(1)干涉条纹没有调整到最清晰的程度。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408107" y="2442423"/>
          <a:ext cx="771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1" imgW="20421600" imgH="17373600" progId="Equation.DSMT4">
                  <p:embed/>
                </p:oleObj>
              </mc:Choice>
              <mc:Fallback>
                <p:oleObj name="Equation" r:id="rId1" imgW="20421600" imgH="17373600" progId="Equation.DSMT4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08107" y="2442423"/>
                        <a:ext cx="7715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678123" y="2442423"/>
          <a:ext cx="2381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6400800" imgH="17373600" progId="Equation.DSMT4">
                  <p:embed/>
                </p:oleObj>
              </mc:Choice>
              <mc:Fallback>
                <p:oleObj name="Equation" r:id="rId3" imgW="6400800" imgH="17373600" progId="Equation.DSMT4">
                  <p:embed/>
                  <p:pic>
                    <p:nvPicPr>
                      <p:cNvPr id="0" name="图片 307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8123" y="2442423"/>
                        <a:ext cx="2381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338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(2)分划板中心刻线与干涉条纹不平行,中心刻线没有恰好位于条纹中心。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(3)测量多条亮条纹中心间的距离时因读数不精准存在的误差。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五、其他方案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方案一　利用激光笔和双缝进行实验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900" kern="0" spc="33548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3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让一束激光经过双缝后投射到光屏上,测出相邻两亮条纹中心间的距离Δ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测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1886" y="3128553"/>
            <a:ext cx="4133598" cy="1803884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759359" y="5376922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2" imgW="6400800" imgH="17373600" progId="Equation.DSMT4">
                  <p:embed/>
                </p:oleObj>
              </mc:Choice>
              <mc:Fallback>
                <p:oleObj name="Equation" r:id="rId2" imgW="6400800" imgH="17373600" progId="Equation.DSMT4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59359" y="5376922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3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。本方案操作简便,现象明显,但相邻亮条纹中心之间的距离测量误差较大。</a:t>
            </a:r>
            <a:endParaRPr lang="zh-CN" altLang="en-US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方案二　洛埃镜实验</a:t>
            </a:r>
            <a:endParaRPr lang="zh-CN" altLang="en-US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295" kern="0" spc="54981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endParaRPr lang="zh-CN" altLang="en-US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48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为单色光源,一部分入射到平面镜后反射到光屏上,一部分直接照射到光屏上,在光屏</a:t>
            </a:r>
            <a:br>
              <a:rPr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上两光束交叠区域里将出现干涉条纹。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通过平面镜成的像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'构成相干光源,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br>
              <a:rPr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。在光屏上可以观察到明暗相间的干涉条纹,由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可以求出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19598" y="1836093"/>
            <a:ext cx="7637488" cy="230817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291441" y="5450295"/>
          <a:ext cx="2381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2" imgW="6400800" imgH="17373600" progId="Equation.DSMT4">
                  <p:embed/>
                </p:oleObj>
              </mc:Choice>
              <mc:Fallback>
                <p:oleObj name="Equation" r:id="rId2" imgW="6400800" imgH="17373600" progId="Equation.DSMT4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1441" y="5450295"/>
                        <a:ext cx="2381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5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过水面上方的空心管道看到鱼缸左侧拐角处的鱼模型左端(对应图丙中的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点),然后固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定管道后用箭沿管道叉鱼,却击中了鱼缸侧壁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。测得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=10 cm,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=17.3 cm(可视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作10</a:t>
            </a:r>
            <a:r>
              <a:rPr lang="zh-CN" altLang="en-US" sz="2045" kern="0" spc="7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cm)。求: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水的折射率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欲击中水底的长度为2 cm的鱼模型,现保持装置方向不变而将鱼缸向左侧平移,求移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的范围。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670" kern="0" spc="1427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8565" kern="0" spc="1093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08968" y="3895751"/>
            <a:ext cx="2914650" cy="2286000"/>
          </a:xfrm>
          <a:prstGeom prst="rect">
            <a:avLst/>
          </a:prstGeom>
        </p:spPr>
      </p:pic>
      <p:pic>
        <p:nvPicPr>
          <p:cNvPr id="4" name="图片 4" descr="text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18" y="3924325"/>
            <a:ext cx="2476499" cy="2257424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80000" y="1860444"/>
          <a:ext cx="352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9448800" imgH="9448800" progId="Equation.DSMT4">
                  <p:embed/>
                </p:oleObj>
              </mc:Choice>
              <mc:Fallback>
                <p:oleObj name="Equation" r:id="rId3" imgW="9448800" imgH="94488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000" y="1860444"/>
                        <a:ext cx="352425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(3)(拓展变式)由于光的折射,小河底部看起来比实际浅,如果贸然涉水过河,有可能发生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危险。已知河底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点的深度为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,水的折射率为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,光在真空中的传播速度为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角很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小时,近似认为tan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。下列说法正确的是(　    )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A.光垂直射出水面不是光的折射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B.光从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点传播到水面的最短时间为</a:t>
            </a:r>
            <a:r>
              <a:rPr lang="zh-CN" altLang="en-US" sz="3090" kern="0" spc="-5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点正上方附近看到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点的深度为</a:t>
            </a:r>
            <a:r>
              <a:rPr lang="zh-CN" altLang="en-US" sz="3090" kern="0" spc="-5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D.条件不足,无法计算从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点正上方附近看到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点的深度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27065" y="2999343"/>
          <a:ext cx="32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8534400" imgH="17373600" progId="Equation.DSMT4">
                  <p:embed/>
                </p:oleObj>
              </mc:Choice>
              <mc:Fallback>
                <p:oleObj name="Equation" r:id="rId1" imgW="8534400" imgH="17373600" progId="Equation.DSMT4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7065" y="2999343"/>
                        <a:ext cx="323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21530" y="3718556"/>
          <a:ext cx="32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8534400" imgH="17373600" progId="Equation.DSMT4">
                  <p:embed/>
                </p:oleObj>
              </mc:Choice>
              <mc:Fallback>
                <p:oleObj name="Equation" r:id="rId3" imgW="8534400" imgH="17373600" progId="Equation.DSMT4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530" y="3718556"/>
                        <a:ext cx="323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" y="5364145"/>
            <a:ext cx="11831400" cy="62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</a:t>
            </a:r>
            <a:r>
              <a:rPr lang="zh-CN" altLang="en-US" sz="3090" kern="0" spc="3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3090" kern="0" spc="23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1610" kern="0" spc="13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7.3 cm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黑体" panose="02010609060101010101" pitchFamily="65" charset="-122"/>
                <a:ea typeface="楷体_GB2312" pitchFamily="65" charset="-122"/>
              </a:rPr>
              <a:t>≤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9.3 cm    (3)C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35510" y="5507678"/>
          <a:ext cx="4381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5" imgW="11582400" imgH="17373600" progId="Equation.DSMT4">
                  <p:embed/>
                </p:oleObj>
              </mc:Choice>
              <mc:Fallback>
                <p:oleObj name="Equation" r:id="rId5" imgW="11582400" imgH="173736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510" y="5507678"/>
                        <a:ext cx="4381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79660" y="5507678"/>
          <a:ext cx="6953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8288000" imgH="17373600" progId="Equation.DSMT4">
                  <p:embed/>
                </p:oleObj>
              </mc:Choice>
              <mc:Fallback>
                <p:oleObj name="Equation" r:id="rId7" imgW="18288000" imgH="17373600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9660" y="5507678"/>
                        <a:ext cx="6953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243786" y="5631466"/>
          <a:ext cx="38099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10058400" imgH="9144000" progId="Equation.DSMT4">
                  <p:embed/>
                </p:oleObj>
              </mc:Choice>
              <mc:Fallback>
                <p:oleObj name="Equation" r:id="rId9" imgW="10058400" imgH="9144000" progId="Equation.DSMT4">
                  <p:embed/>
                  <p:pic>
                    <p:nvPicPr>
                      <p:cNvPr id="0" name="图片 51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3786" y="5631466"/>
                        <a:ext cx="38099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23215" y="971550"/>
            <a:ext cx="11684000" cy="4679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(1)如图甲所示,由折射定律可得水的折射率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12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由几何关系可得sin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8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8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3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4720" kern="0" spc="720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光在水中传播的速度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23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(2)①如图乙所示,由几何关系可得sin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50" kern="0" spc="8049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65" kern="0" spc="1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235825" y="1117600"/>
          <a:ext cx="51181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" imgW="609600" imgH="723900" progId="Equation.DSMT4">
                  <p:embed/>
                </p:oleObj>
              </mc:Choice>
              <mc:Fallback>
                <p:oleObj name="Equation" r:id="rId1" imgW="609600" imgH="723900" progId="Equation.DSMT4">
                  <p:embed/>
                  <p:pic>
                    <p:nvPicPr>
                      <p:cNvPr id="0" name="图片 51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35825" y="1117600"/>
                        <a:ext cx="51181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203399" y="1835645"/>
          <a:ext cx="4952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3106400" imgH="17373600" progId="Equation.DSMT4">
                  <p:embed/>
                </p:oleObj>
              </mc:Choice>
              <mc:Fallback>
                <p:oleObj name="Equation" r:id="rId3" imgW="13106400" imgH="17373600" progId="Equation.DSMT4">
                  <p:embed/>
                  <p:pic>
                    <p:nvPicPr>
                      <p:cNvPr id="0" name="图片 51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399" y="1835645"/>
                        <a:ext cx="4952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499310" y="1835645"/>
          <a:ext cx="4952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3106400" imgH="17373600" progId="Equation.DSMT4">
                  <p:embed/>
                </p:oleObj>
              </mc:Choice>
              <mc:Fallback>
                <p:oleObj name="Equation" r:id="rId5" imgW="13106400" imgH="17373600" progId="Equation.DSMT4">
                  <p:embed/>
                  <p:pic>
                    <p:nvPicPr>
                      <p:cNvPr id="0" name="图片 51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310" y="1835645"/>
                        <a:ext cx="4952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695059" y="1835645"/>
          <a:ext cx="4381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11582400" imgH="17373600" progId="Equation.DSMT4">
                  <p:embed/>
                </p:oleObj>
              </mc:Choice>
              <mc:Fallback>
                <p:oleObj name="Equation" r:id="rId7" imgW="11582400" imgH="17373600" progId="Equation.DSMT4">
                  <p:embed/>
                  <p:pic>
                    <p:nvPicPr>
                      <p:cNvPr id="0" name="图片 51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5059" y="1835645"/>
                        <a:ext cx="4381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419358" y="4283756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51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9358" y="4283756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804021" y="4283756"/>
          <a:ext cx="6953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1" imgW="18288000" imgH="17373600" progId="Equation.DSMT4">
                  <p:embed/>
                </p:oleObj>
              </mc:Choice>
              <mc:Fallback>
                <p:oleObj name="Equation" r:id="rId11" imgW="18288000" imgH="17373600" progId="Equation.DSMT4">
                  <p:embed/>
                  <p:pic>
                    <p:nvPicPr>
                      <p:cNvPr id="0" name="图片 51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4021" y="4283756"/>
                        <a:ext cx="6953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514984" y="5004048"/>
          <a:ext cx="1447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3" imgW="38404800" imgH="19507200" progId="Equation.DSMT4">
                  <p:embed/>
                </p:oleObj>
              </mc:Choice>
              <mc:Fallback>
                <p:oleObj name="Equation" r:id="rId13" imgW="38404800" imgH="19507200" progId="Equation.DSMT4">
                  <p:embed/>
                  <p:pic>
                    <p:nvPicPr>
                      <p:cNvPr id="0" name="图片 513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14984" y="5004048"/>
                        <a:ext cx="1447800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7266168" y="5022840"/>
          <a:ext cx="428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5" imgW="11277600" imgH="18897600" progId="Equation.DSMT4">
                  <p:embed/>
                </p:oleObj>
              </mc:Choice>
              <mc:Fallback>
                <p:oleObj name="Equation" r:id="rId15" imgW="11277600" imgH="18897600" progId="Equation.DSMT4">
                  <p:embed/>
                  <p:pic>
                    <p:nvPicPr>
                      <p:cNvPr id="0" name="图片 513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66168" y="5022840"/>
                        <a:ext cx="4286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5292006" y="3276253"/>
            <a:ext cx="1514475" cy="1449452"/>
            <a:chOff x="5292006" y="3276253"/>
            <a:chExt cx="1514475" cy="1449452"/>
          </a:xfrm>
        </p:grpSpPr>
        <p:pic>
          <p:nvPicPr>
            <p:cNvPr id="8" name="图片 3" descr="textimage5.jpe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92006" y="3276253"/>
              <a:ext cx="1514475" cy="113347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875551" y="435637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甲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290" kern="0" spc="96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algn="ctr" eaLnBrk="0" latinLnBrk="1" hangingPunct="0">
              <a:lnSpc>
                <a:spcPct val="150000"/>
              </a:lnSpc>
              <a:spcBef>
                <a:spcPts val="130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乙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β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50" kern="0" spc="827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00" kern="0" spc="-127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则水的折射率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15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575" kern="0" spc="142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无论如何移动鱼缸,箭与水面垂线的夹角都是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,如图乙所示,将鱼模型右端记为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箭击中鱼模型最左端,鱼缸移动的距离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PO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=7.3 cm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箭击中鱼模型最右端,鱼缸移动的距离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PO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tan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α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=9.3 cm</a:t>
            </a:r>
            <a:endParaRPr lang="zh-CN" altLang="en-US" dirty="0"/>
          </a:p>
        </p:txBody>
      </p:sp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36022" y="827981"/>
            <a:ext cx="2019300" cy="1590674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29862" y="2978063"/>
          <a:ext cx="1476374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2" imgW="39014400" imgH="19507200" progId="Equation.DSMT4">
                  <p:embed/>
                </p:oleObj>
              </mc:Choice>
              <mc:Fallback>
                <p:oleObj name="Equation" r:id="rId2" imgW="39014400" imgH="19507200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9862" y="2978063"/>
                        <a:ext cx="1476374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878810" y="296641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5791200" imgH="17373600" progId="Equation.DSMT4">
                  <p:embed/>
                </p:oleObj>
              </mc:Choice>
              <mc:Fallback>
                <p:oleObj name="Equation" r:id="rId4" imgW="5791200" imgH="17373600" progId="Equation.DSMT4">
                  <p:embed/>
                  <p:pic>
                    <p:nvPicPr>
                      <p:cNvPr id="0" name="图片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810" y="296641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629573" y="3747581"/>
          <a:ext cx="609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6154400" imgH="18897600" progId="Equation.DSMT4">
                  <p:embed/>
                </p:oleObj>
              </mc:Choice>
              <mc:Fallback>
                <p:oleObj name="Equation" r:id="rId6" imgW="16154400" imgH="18897600" progId="Equation.DSMT4">
                  <p:embed/>
                  <p:pic>
                    <p:nvPicPr>
                      <p:cNvPr id="0" name="图片 61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9573" y="3747581"/>
                        <a:ext cx="6096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411746" y="3871481"/>
          <a:ext cx="38099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0058400" imgH="9144000" progId="Equation.DSMT4">
                  <p:embed/>
                </p:oleObj>
              </mc:Choice>
              <mc:Fallback>
                <p:oleObj name="Equation" r:id="rId8" imgW="10058400" imgH="9144000" progId="Equation.DSMT4">
                  <p:embed/>
                  <p:pic>
                    <p:nvPicPr>
                      <p:cNvPr id="0" name="图片 61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1746" y="3871481"/>
                        <a:ext cx="38099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7C375115-8D0C-47BB-8240-60DD7DDEF353}">
  <ds:schemaRefs/>
</ds:datastoreItem>
</file>

<file path=customXml/itemProps10.xml><?xml version="1.0" encoding="utf-8"?>
<ds:datastoreItem xmlns:ds="http://schemas.openxmlformats.org/officeDocument/2006/customXml" ds:itemID="{90B53D22-C60C-47CD-85BA-CCF59591B0E2}">
  <ds:schemaRefs/>
</ds:datastoreItem>
</file>

<file path=customXml/itemProps11.xml><?xml version="1.0" encoding="utf-8"?>
<ds:datastoreItem xmlns:ds="http://schemas.openxmlformats.org/officeDocument/2006/customXml" ds:itemID="{3C2F7009-99CC-4B32-B765-989EEFC34F0A}">
  <ds:schemaRefs/>
</ds:datastoreItem>
</file>

<file path=customXml/itemProps12.xml><?xml version="1.0" encoding="utf-8"?>
<ds:datastoreItem xmlns:ds="http://schemas.openxmlformats.org/officeDocument/2006/customXml" ds:itemID="{C9FF3AE9-13D4-4FE8-A032-DA88FA134F19}">
  <ds:schemaRefs/>
</ds:datastoreItem>
</file>

<file path=customXml/itemProps13.xml><?xml version="1.0" encoding="utf-8"?>
<ds:datastoreItem xmlns:ds="http://schemas.openxmlformats.org/officeDocument/2006/customXml" ds:itemID="{4A6C95C1-6FB7-4195-815E-628E6B449B3B}">
  <ds:schemaRefs/>
</ds:datastoreItem>
</file>

<file path=customXml/itemProps14.xml><?xml version="1.0" encoding="utf-8"?>
<ds:datastoreItem xmlns:ds="http://schemas.openxmlformats.org/officeDocument/2006/customXml" ds:itemID="{9AA40F67-06DF-492D-817E-A2F2CEEFA67D}">
  <ds:schemaRefs/>
</ds:datastoreItem>
</file>

<file path=customXml/itemProps15.xml><?xml version="1.0" encoding="utf-8"?>
<ds:datastoreItem xmlns:ds="http://schemas.openxmlformats.org/officeDocument/2006/customXml" ds:itemID="{D7163E39-B1EB-4991-B8E7-402E5179C33C}">
  <ds:schemaRefs/>
</ds:datastoreItem>
</file>

<file path=customXml/itemProps16.xml><?xml version="1.0" encoding="utf-8"?>
<ds:datastoreItem xmlns:ds="http://schemas.openxmlformats.org/officeDocument/2006/customXml" ds:itemID="{30CF7D3C-CB5D-4B6B-8656-D03BB76F196C}">
  <ds:schemaRefs/>
</ds:datastoreItem>
</file>

<file path=customXml/itemProps17.xml><?xml version="1.0" encoding="utf-8"?>
<ds:datastoreItem xmlns:ds="http://schemas.openxmlformats.org/officeDocument/2006/customXml" ds:itemID="{88DBF019-3783-481A-B4E0-3EC36800DCFA}">
  <ds:schemaRefs/>
</ds:datastoreItem>
</file>

<file path=customXml/itemProps18.xml><?xml version="1.0" encoding="utf-8"?>
<ds:datastoreItem xmlns:ds="http://schemas.openxmlformats.org/officeDocument/2006/customXml" ds:itemID="{E3088091-FD4B-44D1-972B-48F8D9814055}">
  <ds:schemaRefs/>
</ds:datastoreItem>
</file>

<file path=customXml/itemProps19.xml><?xml version="1.0" encoding="utf-8"?>
<ds:datastoreItem xmlns:ds="http://schemas.openxmlformats.org/officeDocument/2006/customXml" ds:itemID="{9F34D3E2-82AA-4184-BD8D-7F215FD04283}">
  <ds:schemaRefs/>
</ds:datastoreItem>
</file>

<file path=customXml/itemProps2.xml><?xml version="1.0" encoding="utf-8"?>
<ds:datastoreItem xmlns:ds="http://schemas.openxmlformats.org/officeDocument/2006/customXml" ds:itemID="{53C15D6D-59D6-43E3-BC8F-7D4A3F36E9DC}">
  <ds:schemaRefs/>
</ds:datastoreItem>
</file>

<file path=customXml/itemProps20.xml><?xml version="1.0" encoding="utf-8"?>
<ds:datastoreItem xmlns:ds="http://schemas.openxmlformats.org/officeDocument/2006/customXml" ds:itemID="{9D28F220-440F-424C-81C4-F1DE18A7EF96}">
  <ds:schemaRefs/>
</ds:datastoreItem>
</file>

<file path=customXml/itemProps21.xml><?xml version="1.0" encoding="utf-8"?>
<ds:datastoreItem xmlns:ds="http://schemas.openxmlformats.org/officeDocument/2006/customXml" ds:itemID="{44EB2E9D-61D5-4270-BA14-6A1F51DBDCA1}">
  <ds:schemaRefs/>
</ds:datastoreItem>
</file>

<file path=customXml/itemProps22.xml><?xml version="1.0" encoding="utf-8"?>
<ds:datastoreItem xmlns:ds="http://schemas.openxmlformats.org/officeDocument/2006/customXml" ds:itemID="{6812E49E-7396-4947-BF87-2F8D6D93A18A}">
  <ds:schemaRefs/>
</ds:datastoreItem>
</file>

<file path=customXml/itemProps23.xml><?xml version="1.0" encoding="utf-8"?>
<ds:datastoreItem xmlns:ds="http://schemas.openxmlformats.org/officeDocument/2006/customXml" ds:itemID="{E8BF201B-97F7-4043-B6CB-9CF6811B6AC3}">
  <ds:schemaRefs/>
</ds:datastoreItem>
</file>

<file path=customXml/itemProps24.xml><?xml version="1.0" encoding="utf-8"?>
<ds:datastoreItem xmlns:ds="http://schemas.openxmlformats.org/officeDocument/2006/customXml" ds:itemID="{1518F7BB-5229-42BC-A669-CA96CD7B254B}">
  <ds:schemaRefs/>
</ds:datastoreItem>
</file>

<file path=customXml/itemProps25.xml><?xml version="1.0" encoding="utf-8"?>
<ds:datastoreItem xmlns:ds="http://schemas.openxmlformats.org/officeDocument/2006/customXml" ds:itemID="{E3CB46EB-7249-4FCF-9C6E-7C7C190C5677}">
  <ds:schemaRefs/>
</ds:datastoreItem>
</file>

<file path=customXml/itemProps26.xml><?xml version="1.0" encoding="utf-8"?>
<ds:datastoreItem xmlns:ds="http://schemas.openxmlformats.org/officeDocument/2006/customXml" ds:itemID="{1A38745F-8C45-4F45-A4C6-0A6A5C89AEAE}">
  <ds:schemaRefs/>
</ds:datastoreItem>
</file>

<file path=customXml/itemProps27.xml><?xml version="1.0" encoding="utf-8"?>
<ds:datastoreItem xmlns:ds="http://schemas.openxmlformats.org/officeDocument/2006/customXml" ds:itemID="{9D2C3857-2EDE-4AA2-AE67-47842A3438B2}">
  <ds:schemaRefs/>
</ds:datastoreItem>
</file>

<file path=customXml/itemProps28.xml><?xml version="1.0" encoding="utf-8"?>
<ds:datastoreItem xmlns:ds="http://schemas.openxmlformats.org/officeDocument/2006/customXml" ds:itemID="{6D94B6D5-4124-4821-AB6D-61B64D5357B1}">
  <ds:schemaRefs/>
</ds:datastoreItem>
</file>

<file path=customXml/itemProps29.xml><?xml version="1.0" encoding="utf-8"?>
<ds:datastoreItem xmlns:ds="http://schemas.openxmlformats.org/officeDocument/2006/customXml" ds:itemID="{8C37A177-9B5D-4E22-82A1-1CD99503C867}">
  <ds:schemaRefs/>
</ds:datastoreItem>
</file>

<file path=customXml/itemProps3.xml><?xml version="1.0" encoding="utf-8"?>
<ds:datastoreItem xmlns:ds="http://schemas.openxmlformats.org/officeDocument/2006/customXml" ds:itemID="{5C9C0350-CF1E-4AE8-A3BC-A72D92DC4F71}">
  <ds:schemaRefs/>
</ds:datastoreItem>
</file>

<file path=customXml/itemProps30.xml><?xml version="1.0" encoding="utf-8"?>
<ds:datastoreItem xmlns:ds="http://schemas.openxmlformats.org/officeDocument/2006/customXml" ds:itemID="{6EB33402-8350-4F25-A413-03EFF7CCCA81}">
  <ds:schemaRefs/>
</ds:datastoreItem>
</file>

<file path=customXml/itemProps31.xml><?xml version="1.0" encoding="utf-8"?>
<ds:datastoreItem xmlns:ds="http://schemas.openxmlformats.org/officeDocument/2006/customXml" ds:itemID="{23547883-F782-4161-A841-9DBFBBB64A79}">
  <ds:schemaRefs/>
</ds:datastoreItem>
</file>

<file path=customXml/itemProps32.xml><?xml version="1.0" encoding="utf-8"?>
<ds:datastoreItem xmlns:ds="http://schemas.openxmlformats.org/officeDocument/2006/customXml" ds:itemID="{5BA56830-D482-430D-8F50-C03D145EA54B}">
  <ds:schemaRefs/>
</ds:datastoreItem>
</file>

<file path=customXml/itemProps33.xml><?xml version="1.0" encoding="utf-8"?>
<ds:datastoreItem xmlns:ds="http://schemas.openxmlformats.org/officeDocument/2006/customXml" ds:itemID="{C62A0DED-8654-4B03-8B0B-B38F8AE2ED13}">
  <ds:schemaRefs/>
</ds:datastoreItem>
</file>

<file path=customXml/itemProps34.xml><?xml version="1.0" encoding="utf-8"?>
<ds:datastoreItem xmlns:ds="http://schemas.openxmlformats.org/officeDocument/2006/customXml" ds:itemID="{1768D532-E43D-4126-B65C-94B8F77A8857}">
  <ds:schemaRefs/>
</ds:datastoreItem>
</file>

<file path=customXml/itemProps35.xml><?xml version="1.0" encoding="utf-8"?>
<ds:datastoreItem xmlns:ds="http://schemas.openxmlformats.org/officeDocument/2006/customXml" ds:itemID="{003CBB0F-29CC-48C1-85F0-DCDAA48F2DE7}">
  <ds:schemaRefs/>
</ds:datastoreItem>
</file>

<file path=customXml/itemProps36.xml><?xml version="1.0" encoding="utf-8"?>
<ds:datastoreItem xmlns:ds="http://schemas.openxmlformats.org/officeDocument/2006/customXml" ds:itemID="{EB709D67-19B5-4F0A-B156-C2CF45B0FD0A}">
  <ds:schemaRefs/>
</ds:datastoreItem>
</file>

<file path=customXml/itemProps37.xml><?xml version="1.0" encoding="utf-8"?>
<ds:datastoreItem xmlns:ds="http://schemas.openxmlformats.org/officeDocument/2006/customXml" ds:itemID="{14F80EEF-E0F4-4102-8DAC-5F0A3E7F9CDE}">
  <ds:schemaRefs/>
</ds:datastoreItem>
</file>

<file path=customXml/itemProps38.xml><?xml version="1.0" encoding="utf-8"?>
<ds:datastoreItem xmlns:ds="http://schemas.openxmlformats.org/officeDocument/2006/customXml" ds:itemID="{2FD24EE3-CE84-4656-B293-DAA0B53CBF77}">
  <ds:schemaRefs/>
</ds:datastoreItem>
</file>

<file path=customXml/itemProps39.xml><?xml version="1.0" encoding="utf-8"?>
<ds:datastoreItem xmlns:ds="http://schemas.openxmlformats.org/officeDocument/2006/customXml" ds:itemID="{DC688C19-E5BF-4B60-971F-E788F7667502}">
  <ds:schemaRefs/>
</ds:datastoreItem>
</file>

<file path=customXml/itemProps4.xml><?xml version="1.0" encoding="utf-8"?>
<ds:datastoreItem xmlns:ds="http://schemas.openxmlformats.org/officeDocument/2006/customXml" ds:itemID="{FD05DFB3-C900-4CF4-9CAB-6A58742E9693}">
  <ds:schemaRefs/>
</ds:datastoreItem>
</file>

<file path=customXml/itemProps40.xml><?xml version="1.0" encoding="utf-8"?>
<ds:datastoreItem xmlns:ds="http://schemas.openxmlformats.org/officeDocument/2006/customXml" ds:itemID="{F81B8B75-5F73-451C-A359-3E76A100B673}">
  <ds:schemaRefs/>
</ds:datastoreItem>
</file>

<file path=customXml/itemProps41.xml><?xml version="1.0" encoding="utf-8"?>
<ds:datastoreItem xmlns:ds="http://schemas.openxmlformats.org/officeDocument/2006/customXml" ds:itemID="{F2BB8DD9-CC80-4905-A69B-4DE22B5E5BC7}">
  <ds:schemaRefs/>
</ds:datastoreItem>
</file>

<file path=customXml/itemProps42.xml><?xml version="1.0" encoding="utf-8"?>
<ds:datastoreItem xmlns:ds="http://schemas.openxmlformats.org/officeDocument/2006/customXml" ds:itemID="{8154E61A-C1DB-4B10-A217-D49D3CB38078}">
  <ds:schemaRefs/>
</ds:datastoreItem>
</file>

<file path=customXml/itemProps43.xml><?xml version="1.0" encoding="utf-8"?>
<ds:datastoreItem xmlns:ds="http://schemas.openxmlformats.org/officeDocument/2006/customXml" ds:itemID="{35FFC357-9FB0-49F1-B0D8-8D75831F67BD}">
  <ds:schemaRefs/>
</ds:datastoreItem>
</file>

<file path=customXml/itemProps44.xml><?xml version="1.0" encoding="utf-8"?>
<ds:datastoreItem xmlns:ds="http://schemas.openxmlformats.org/officeDocument/2006/customXml" ds:itemID="{AA73361D-12E6-41C5-923F-14867E8906DE}">
  <ds:schemaRefs/>
</ds:datastoreItem>
</file>

<file path=customXml/itemProps45.xml><?xml version="1.0" encoding="utf-8"?>
<ds:datastoreItem xmlns:ds="http://schemas.openxmlformats.org/officeDocument/2006/customXml" ds:itemID="{82501C62-54B0-4EF5-8FFC-541D933D520F}">
  <ds:schemaRefs/>
</ds:datastoreItem>
</file>

<file path=customXml/itemProps46.xml><?xml version="1.0" encoding="utf-8"?>
<ds:datastoreItem xmlns:ds="http://schemas.openxmlformats.org/officeDocument/2006/customXml" ds:itemID="{FA060AE4-4CAF-442D-9D98-0A5465EC4F4B}">
  <ds:schemaRefs/>
</ds:datastoreItem>
</file>

<file path=customXml/itemProps47.xml><?xml version="1.0" encoding="utf-8"?>
<ds:datastoreItem xmlns:ds="http://schemas.openxmlformats.org/officeDocument/2006/customXml" ds:itemID="{A12CDBF1-E4D5-4447-B5B6-8D4E41E17C41}">
  <ds:schemaRefs/>
</ds:datastoreItem>
</file>

<file path=customXml/itemProps5.xml><?xml version="1.0" encoding="utf-8"?>
<ds:datastoreItem xmlns:ds="http://schemas.openxmlformats.org/officeDocument/2006/customXml" ds:itemID="{F3F6F8E4-D8FB-4F04-B3A3-4DC99C5AE1E2}">
  <ds:schemaRefs/>
</ds:datastoreItem>
</file>

<file path=customXml/itemProps6.xml><?xml version="1.0" encoding="utf-8"?>
<ds:datastoreItem xmlns:ds="http://schemas.openxmlformats.org/officeDocument/2006/customXml" ds:itemID="{970DC269-A784-43C4-96C2-EF062B52DCA4}">
  <ds:schemaRefs/>
</ds:datastoreItem>
</file>

<file path=customXml/itemProps7.xml><?xml version="1.0" encoding="utf-8"?>
<ds:datastoreItem xmlns:ds="http://schemas.openxmlformats.org/officeDocument/2006/customXml" ds:itemID="{FF654D50-C06A-40A4-A4FA-50EFB837B36B}">
  <ds:schemaRefs/>
</ds:datastoreItem>
</file>

<file path=customXml/itemProps8.xml><?xml version="1.0" encoding="utf-8"?>
<ds:datastoreItem xmlns:ds="http://schemas.openxmlformats.org/officeDocument/2006/customXml" ds:itemID="{0B13C58E-407F-466D-946C-A2AC3FEF4AA8}">
  <ds:schemaRefs/>
</ds:datastoreItem>
</file>

<file path=customXml/itemProps9.xml><?xml version="1.0" encoding="utf-8"?>
<ds:datastoreItem xmlns:ds="http://schemas.openxmlformats.org/officeDocument/2006/customXml" ds:itemID="{C82C3A90-4DEA-4302-896B-95F4CD6BE4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0</TotalTime>
  <Words>8370</Words>
  <Application>WPS 演示</Application>
  <PresentationFormat>自定义</PresentationFormat>
  <Paragraphs>351</Paragraphs>
  <Slides>52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96</vt:i4>
      </vt:variant>
      <vt:variant>
        <vt:lpstr>幻灯片标题</vt:lpstr>
      </vt:variant>
      <vt:variant>
        <vt:i4>52</vt:i4>
      </vt:variant>
    </vt:vector>
  </HeadingPairs>
  <TitlesOfParts>
    <vt:vector size="168" baseType="lpstr">
      <vt:lpstr>Arial</vt:lpstr>
      <vt:lpstr>宋体</vt:lpstr>
      <vt:lpstr>Wingdings</vt:lpstr>
      <vt:lpstr>微软雅黑</vt:lpstr>
      <vt:lpstr>楷体</vt:lpstr>
      <vt:lpstr>Times New Roman</vt:lpstr>
      <vt:lpstr>华文细黑</vt:lpstr>
      <vt:lpstr>Times New Roman</vt:lpstr>
      <vt:lpstr>楷体_GB2312</vt:lpstr>
      <vt:lpstr>新宋体</vt:lpstr>
      <vt:lpstr>黑体</vt:lpstr>
      <vt:lpstr>等线</vt:lpstr>
      <vt:lpstr>Arial Unicode MS</vt:lpstr>
      <vt:lpstr>Calibri</vt:lpstr>
      <vt:lpstr>Arial Narrow</vt:lpstr>
      <vt:lpstr>Arial Unicode MS</vt:lpstr>
      <vt:lpstr>Times New Roman</vt:lpstr>
      <vt:lpstr>自定义设计方案</vt:lpstr>
      <vt:lpstr>返回目录</vt:lpstr>
      <vt:lpstr>2_Office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/>
  <cp:lastModifiedBy>唯一的尘埃 十三</cp:lastModifiedBy>
  <cp:revision>81</cp:revision>
  <dcterms:created xsi:type="dcterms:W3CDTF">2025-01-16T06:31:00Z</dcterms:created>
  <dcterms:modified xsi:type="dcterms:W3CDTF">2025-08-23T06:38:16Z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66DA4C60F916437ABE6A4B64F326B13C_13</vt:lpwstr>
  </property>
  <property fmtid="{D5CDD505-2E9C-101B-9397-08002B2CF9AE}" pid="3" name="KSOProductBuildVer">
    <vt:lpwstr>2052-12.1.0.22529</vt:lpwstr>
  </property>
</Properties>
</file>